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304" r:id="rId3"/>
    <p:sldId id="306" r:id="rId5"/>
    <p:sldId id="297" r:id="rId6"/>
    <p:sldId id="264" r:id="rId7"/>
    <p:sldId id="269" r:id="rId8"/>
    <p:sldId id="276" r:id="rId9"/>
    <p:sldId id="315" r:id="rId10"/>
    <p:sldId id="287" r:id="rId11"/>
    <p:sldId id="317" r:id="rId12"/>
    <p:sldId id="309" r:id="rId13"/>
  </p:sldIdLst>
  <p:sldSz cx="9144000" cy="5143500" type="screen16x9"/>
  <p:notesSz cx="6858000" cy="9144000"/>
  <p:embeddedFontLst>
    <p:embeddedFont>
      <p:font typeface="Calibri" panose="020F0502020204030204" pitchFamily="34" charset="0"/>
      <p:regular r:id="rId17"/>
      <p:bold r:id="rId18"/>
      <p:italic r:id="rId19"/>
      <p:boldItalic r:id="rId20"/>
    </p:embeddedFont>
    <p:embeddedFont>
      <p:font typeface="微软雅黑" panose="020B0503020204020204" pitchFamily="34" charset="-122"/>
      <p:regular r:id="rId21"/>
    </p:embeddedFont>
    <p:embeddedFont>
      <p:font typeface="方正大黑简体" panose="03000509000000000000" charset="-122"/>
      <p:regular r:id="rId22"/>
    </p:embeddedFont>
    <p:embeddedFont>
      <p:font typeface="华文琥珀" panose="02010800040101010101" pitchFamily="2" charset="-122"/>
      <p:regular r:id="rId23"/>
    </p:embeddedFont>
    <p:embeddedFont>
      <p:font typeface="黑体" panose="02010600030101010101" pitchFamily="49" charset="-122"/>
      <p:regular r:id="rId24"/>
    </p:embeddedFont>
    <p:embeddedFont>
      <p:font typeface="Watford DB" pitchFamily="2" charset="0"/>
      <p:regular r:id="rId25"/>
    </p:embeddedFont>
    <p:embeddedFont>
      <p:font typeface="仿宋_GB2312" panose="02010609030101010101" pitchFamily="49" charset="-122"/>
      <p:regular r:id="rId26"/>
    </p:embeddedFont>
    <p:embeddedFont>
      <p:font typeface="等线" panose="02010600030101010101" pitchFamily="2" charset="-122"/>
      <p:regular r:id="rId27"/>
    </p:embeddedFont>
    <p:embeddedFont>
      <p:font typeface="隶书" panose="02010509060101010101" pitchFamily="49" charset="-122"/>
      <p:regular r:id="rId28"/>
    </p:embeddedFont>
    <p:embeddedFont>
      <p:font typeface="楷体_GB2312" panose="02010609030101010101" pitchFamily="49" charset="-122"/>
      <p:regular r:id="rId29"/>
    </p:embeddedFont>
    <p:embeddedFont>
      <p:font typeface="Wingdings 2" panose="05020102010507070707" pitchFamily="18" charset="2"/>
      <p:regular r:id="rId30"/>
    </p:embeddedFont>
    <p:embeddedFont>
      <p:font typeface="时尚中黑简体" panose="02010600030101010101" charset="-122"/>
      <p:regular r:id="rId31"/>
    </p:embeddedFont>
    <p:embeddedFont>
      <p:font typeface="Impact" panose="020B0806030902050204" pitchFamily="34" charset="0"/>
      <p:regular r:id="rId32"/>
    </p:embeddedFont>
    <p:embeddedFont>
      <p:font typeface="方正兰亭细黑_GBK" panose="02010600030101010101" pitchFamily="2" charset="-122"/>
      <p:regular r:id="rId33"/>
    </p:embeddedFont>
  </p:embeddedFontLst>
  <p:custDataLst>
    <p:tags r:id="rId34"/>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579"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3" autoAdjust="0"/>
    <p:restoredTop sz="97076" autoAdjust="0"/>
  </p:normalViewPr>
  <p:slideViewPr>
    <p:cSldViewPr snapToGrid="0" showGuides="1">
      <p:cViewPr varScale="1">
        <p:scale>
          <a:sx n="148" d="100"/>
          <a:sy n="148" d="100"/>
        </p:scale>
        <p:origin x="108" y="108"/>
      </p:cViewPr>
      <p:guideLst>
        <p:guide orient="horz" pos="1579"/>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gs" Target="tags/tag9.xml"/><Relationship Id="rId33" Type="http://schemas.openxmlformats.org/officeDocument/2006/relationships/font" Target="fonts/font17.fntdata"/><Relationship Id="rId32" Type="http://schemas.openxmlformats.org/officeDocument/2006/relationships/font" Target="fonts/font16.fntdata"/><Relationship Id="rId31" Type="http://schemas.openxmlformats.org/officeDocument/2006/relationships/font" Target="fonts/font15.fntdata"/><Relationship Id="rId30" Type="http://schemas.openxmlformats.org/officeDocument/2006/relationships/font" Target="fonts/font14.fntdata"/><Relationship Id="rId3" Type="http://schemas.openxmlformats.org/officeDocument/2006/relationships/slide" Target="slides/slide1.xml"/><Relationship Id="rId29" Type="http://schemas.openxmlformats.org/officeDocument/2006/relationships/font" Target="fonts/font13.fntdata"/><Relationship Id="rId28" Type="http://schemas.openxmlformats.org/officeDocument/2006/relationships/font" Target="fonts/font12.fntdata"/><Relationship Id="rId27" Type="http://schemas.openxmlformats.org/officeDocument/2006/relationships/font" Target="fonts/font11.fntdata"/><Relationship Id="rId26" Type="http://schemas.openxmlformats.org/officeDocument/2006/relationships/font" Target="fonts/font10.fntdata"/><Relationship Id="rId25" Type="http://schemas.openxmlformats.org/officeDocument/2006/relationships/font" Target="fonts/font9.fntdata"/><Relationship Id="rId24" Type="http://schemas.openxmlformats.org/officeDocument/2006/relationships/font" Target="fonts/font8.fntdata"/><Relationship Id="rId23" Type="http://schemas.openxmlformats.org/officeDocument/2006/relationships/font" Target="fonts/font7.fntdata"/><Relationship Id="rId22" Type="http://schemas.openxmlformats.org/officeDocument/2006/relationships/font" Target="fonts/font6.fntdata"/><Relationship Id="rId21" Type="http://schemas.openxmlformats.org/officeDocument/2006/relationships/font" Target="fonts/font5.fntdata"/><Relationship Id="rId20" Type="http://schemas.openxmlformats.org/officeDocument/2006/relationships/font" Target="fonts/font4.fntdata"/><Relationship Id="rId2" Type="http://schemas.openxmlformats.org/officeDocument/2006/relationships/theme" Target="theme/theme1.xml"/><Relationship Id="rId19" Type="http://schemas.openxmlformats.org/officeDocument/2006/relationships/font" Target="fonts/font3.fntdata"/><Relationship Id="rId18" Type="http://schemas.openxmlformats.org/officeDocument/2006/relationships/font" Target="fonts/font2.fntdata"/><Relationship Id="rId17" Type="http://schemas.openxmlformats.org/officeDocument/2006/relationships/font" Target="fonts/font1.fntdata"/><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0C164D8D-079F-482E-BA6E-99BBDFBE6934}" type="doc">
      <dgm:prSet loTypeId="urn:microsoft.com/office/officeart/2005/8/layout/hProcess11#1" loCatId="process" qsTypeId="urn:microsoft.com/office/officeart/2005/8/quickstyle/simple1#2" qsCatId="simple" csTypeId="urn:microsoft.com/office/officeart/2005/8/colors/accent1_2#2" csCatId="accent1" phldr="1"/>
      <dgm:spPr/>
      <dgm:t>
        <a:bodyPr/>
        <a:lstStyle/>
        <a:p>
          <a:endParaRPr lang="zh-CN" altLang="en-US"/>
        </a:p>
      </dgm:t>
    </dgm:pt>
    <dgm:pt modelId="{0FA65217-886B-4DCD-A6E6-2DA0E74BA5C2}">
      <dgm:prSet phldr="0" custT="1"/>
      <dgm:spPr/>
      <dgm:t>
        <a:bodyPr vert="horz" wrap="square"/>
        <a:p>
          <a:pPr algn="l" rtl="0" eaLnBrk="0" fontAlgn="base" hangingPunct="0">
            <a:lnSpc>
              <a:spcPts val="1400"/>
            </a:lnSpc>
            <a:spcBef>
              <a:spcPct val="0"/>
            </a:spcBef>
            <a:spcAft>
              <a:spcPct val="35000"/>
            </a:spcAft>
          </a:pPr>
          <a:r>
            <a:rPr lang="en-US"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1.</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自主购机。</a:t>
          </a:r>
          <a:r>
            <a:rPr lang="zh-CN" sz="1050" kern="1200" dirty="0">
              <a:latin typeface="仿宋_GB2312" panose="02010609030101010101" pitchFamily="49" charset="-122"/>
              <a:ea typeface="仿宋_GB2312" panose="02010609030101010101" pitchFamily="49" charset="-122"/>
            </a:rPr>
            <a:t>购机者自主选择购买</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补贴范围内</a:t>
          </a:r>
          <a:r>
            <a:rPr lang="zh-CN" sz="1050" kern="1200" dirty="0">
              <a:latin typeface="仿宋_GB2312" panose="02010609030101010101" pitchFamily="49" charset="-122"/>
              <a:ea typeface="仿宋_GB2312" panose="02010609030101010101" pitchFamily="49" charset="-122"/>
            </a:rPr>
            <a:t>机具，自行与农机产销企业协商确定购机价格与支付方式。</a:t>
          </a:r>
          <a:r>
            <a:rPr sz="6500"/>
            <a:t/>
          </a:r>
          <a:endParaRPr sz="6500"/>
        </a:p>
      </dgm:t>
    </dgm:pt>
    <dgm:pt modelId="{B93F8D29-BAAE-413C-9AAF-3ED7E8424DD3}" cxnId="{7C05FFCF-0767-4ED1-B088-A83D073FA959}" type="parTrans">
      <dgm:prSet/>
      <dgm:spPr/>
      <dgm:t>
        <a:bodyPr/>
        <a:lstStyle/>
        <a:p>
          <a:endParaRPr lang="zh-CN" altLang="en-US"/>
        </a:p>
      </dgm:t>
    </dgm:pt>
    <dgm:pt modelId="{AB3C2AEA-F3B1-4BF0-8700-FB7FAEB29C78}" cxnId="{7C05FFCF-0767-4ED1-B088-A83D073FA959}" type="sibTrans">
      <dgm:prSet/>
      <dgm:spPr/>
      <dgm:t>
        <a:bodyPr/>
        <a:lstStyle/>
        <a:p>
          <a:endParaRPr lang="zh-CN" altLang="en-US"/>
        </a:p>
      </dgm:t>
    </dgm:pt>
    <dgm:pt modelId="{D0B69B2C-83B1-4C19-A7AD-1DAC220291AF}">
      <dgm:prSet custT="1"/>
      <dgm:spPr/>
      <dgm:t>
        <a:bodyPr/>
        <a:lstStyle/>
        <a:p>
          <a:pPr rtl="0"/>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2.</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申办补贴。购机者到</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报名申请办理补贴，按规定要求提交相关审核材料</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a:t>
          </a:r>
          <a:endParaRPr lang="zh-CN" altLang="en-US" sz="1050" b="1" dirty="0">
            <a:effectLst/>
          </a:endParaRPr>
        </a:p>
      </dgm:t>
    </dgm:pt>
    <dgm:pt modelId="{B0AD519E-8F99-458D-AE99-95F5ACF22C81}" cxnId="{69EEBC3F-6B70-4D80-864D-D5AE013E4D27}" type="parTrans">
      <dgm:prSet/>
      <dgm:spPr/>
      <dgm:t>
        <a:bodyPr/>
        <a:lstStyle/>
        <a:p>
          <a:endParaRPr lang="zh-CN" altLang="en-US"/>
        </a:p>
      </dgm:t>
    </dgm:pt>
    <dgm:pt modelId="{3189917F-6899-4A6F-848F-71B498AE77ED}" cxnId="{69EEBC3F-6B70-4D80-864D-D5AE013E4D27}" type="sibTrans">
      <dgm:prSet/>
      <dgm:spPr/>
      <dgm:t>
        <a:bodyPr/>
        <a:lstStyle/>
        <a:p>
          <a:endParaRPr lang="zh-CN" altLang="en-US"/>
        </a:p>
      </dgm:t>
    </dgm:pt>
    <dgm:pt modelId="{2BB82114-A7C2-4910-B4CF-B7DA501BC67E}">
      <dgm:prSet custT="1"/>
      <dgm:spPr/>
      <dgm:t>
        <a:bodyPr/>
        <a:lstStyle/>
        <a:p>
          <a:pPr rtl="0"/>
          <a:r>
            <a:rPr lang="en-US"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3.</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受理申请。</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按照购机者申请的先后顺序受理申请，现场对申请材料进行审核，留存相关材料，录入补贴</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系统相关</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信息</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a:t>
          </a:r>
          <a:endParaRPr lang="zh-CN" altLang="en-US" sz="1050" b="1" dirty="0">
            <a:effectLst/>
            <a:latin typeface="仿宋_GB2312" panose="02010609030101010101" pitchFamily="49" charset="-122"/>
            <a:ea typeface="仿宋_GB2312" panose="02010609030101010101" pitchFamily="49" charset="-122"/>
          </a:endParaRPr>
        </a:p>
      </dgm:t>
    </dgm:pt>
    <dgm:pt modelId="{5A6492AD-8801-49BE-9ABF-42BECCA88E22}" cxnId="{6FD9F0C3-3013-4605-9DCC-420D2AD08820}" type="parTrans">
      <dgm:prSet/>
      <dgm:spPr/>
      <dgm:t>
        <a:bodyPr/>
        <a:lstStyle/>
        <a:p>
          <a:endParaRPr lang="zh-CN" altLang="en-US"/>
        </a:p>
      </dgm:t>
    </dgm:pt>
    <dgm:pt modelId="{B983C44A-A52B-410E-A93D-B4A24DA9C580}" cxnId="{6FD9F0C3-3013-4605-9DCC-420D2AD08820}" type="sibTrans">
      <dgm:prSet/>
      <dgm:spPr/>
      <dgm:t>
        <a:bodyPr/>
        <a:lstStyle/>
        <a:p>
          <a:endParaRPr lang="zh-CN" altLang="en-US"/>
        </a:p>
      </dgm:t>
    </dgm:pt>
    <dgm:pt modelId="{808A5851-8F02-4359-BE77-DA5FDC8FD221}">
      <dgm:prSet custT="1"/>
      <dgm:spPr/>
      <dgm:t>
        <a:bodyPr/>
        <a:lstStyle/>
        <a:p>
          <a:pPr rtl="0"/>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4.</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核实机具。农机</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按照监督检查各项规定，在补贴资金兑付和结算前完成机具核验</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a:t>
          </a:r>
          <a:endParaRPr lang="zh-CN" altLang="en-US" sz="1050" b="1" dirty="0">
            <a:effectLst/>
          </a:endParaRPr>
        </a:p>
      </dgm:t>
    </dgm:pt>
    <dgm:pt modelId="{86BC4718-B15A-4E70-AE72-42448F30BFB0}" cxnId="{1B48B91D-5816-43D7-A064-7E7A4766050E}" type="parTrans">
      <dgm:prSet/>
      <dgm:spPr/>
      <dgm:t>
        <a:bodyPr/>
        <a:lstStyle/>
        <a:p>
          <a:endParaRPr lang="zh-CN" altLang="en-US"/>
        </a:p>
      </dgm:t>
    </dgm:pt>
    <dgm:pt modelId="{CC6D4562-CB16-4CF8-A00D-2545B3821AFA}" cxnId="{1B48B91D-5816-43D7-A064-7E7A4766050E}" type="sibTrans">
      <dgm:prSet/>
      <dgm:spPr/>
      <dgm:t>
        <a:bodyPr/>
        <a:lstStyle/>
        <a:p>
          <a:endParaRPr lang="zh-CN" altLang="en-US"/>
        </a:p>
      </dgm:t>
    </dgm:pt>
    <dgm:pt modelId="{E572DF4D-E7E6-489C-A6C9-E01E80DA1CC4}">
      <dgm:prSet custT="1"/>
      <dgm:spPr/>
      <dgm:t>
        <a:bodyPr/>
        <a:lstStyle/>
        <a:p>
          <a:pPr rtl="0"/>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5.</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公示信息。农机</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按要求进行</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享受</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补贴</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者</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信息公示，无异议则生效，如有异议经查实后，取消其补贴资格</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a:t>
          </a:r>
          <a:endParaRPr lang="zh-CN" altLang="en-US" sz="1050" b="1" dirty="0">
            <a:effectLst/>
          </a:endParaRPr>
        </a:p>
      </dgm:t>
    </dgm:pt>
    <dgm:pt modelId="{3AA707C5-F0AE-4527-AC12-6ED62CCF5B43}" cxnId="{F392936D-DB99-4849-A218-942814F6E14D}" type="parTrans">
      <dgm:prSet/>
      <dgm:spPr/>
      <dgm:t>
        <a:bodyPr/>
        <a:lstStyle/>
        <a:p>
          <a:endParaRPr lang="zh-CN" altLang="en-US"/>
        </a:p>
      </dgm:t>
    </dgm:pt>
    <dgm:pt modelId="{E70F146F-89A2-4977-950F-44AA8C440823}" cxnId="{F392936D-DB99-4849-A218-942814F6E14D}" type="sibTrans">
      <dgm:prSet/>
      <dgm:spPr/>
      <dgm:t>
        <a:bodyPr/>
        <a:lstStyle/>
        <a:p>
          <a:endParaRPr lang="zh-CN" altLang="en-US"/>
        </a:p>
      </dgm:t>
    </dgm:pt>
    <dgm:pt modelId="{044C0610-FED1-45E7-828E-9BD2968C62EF}" type="pres">
      <dgm:prSet presAssocID="{0C164D8D-079F-482E-BA6E-99BBDFBE6934}" presName="Name0" presStyleCnt="0">
        <dgm:presLayoutVars>
          <dgm:dir/>
          <dgm:resizeHandles val="exact"/>
        </dgm:presLayoutVars>
      </dgm:prSet>
      <dgm:spPr/>
    </dgm:pt>
    <dgm:pt modelId="{0285CB20-1BB1-4A68-8BB0-AF0CCDAA189D}" type="pres">
      <dgm:prSet presAssocID="{0C164D8D-079F-482E-BA6E-99BBDFBE6934}" presName="arrow" presStyleLbl="bgShp" presStyleIdx="0" presStyleCnt="1"/>
      <dgm:spPr/>
    </dgm:pt>
    <dgm:pt modelId="{B7C039BA-6A57-4EE5-8985-7C7617AD879C}" type="pres">
      <dgm:prSet presAssocID="{0C164D8D-079F-482E-BA6E-99BBDFBE6934}" presName="points" presStyleCnt="0"/>
      <dgm:spPr/>
    </dgm:pt>
    <dgm:pt modelId="{5F67485C-858E-4716-A7BA-A3C417AFFB05}" type="pres">
      <dgm:prSet presAssocID="{0FA65217-886B-4DCD-A6E6-2DA0E74BA5C2}" presName="compositeA" presStyleCnt="0"/>
      <dgm:spPr/>
    </dgm:pt>
    <dgm:pt modelId="{2C07940B-E82E-4DEA-87B0-65F0822EFEA0}" type="pres">
      <dgm:prSet presAssocID="{0FA65217-886B-4DCD-A6E6-2DA0E74BA5C2}" presName="textA" presStyleLbl="revTx" presStyleIdx="0" presStyleCnt="5" custScaleX="802574">
        <dgm:presLayoutVars>
          <dgm:bulletEnabled val="1"/>
        </dgm:presLayoutVars>
      </dgm:prSet>
      <dgm:spPr/>
    </dgm:pt>
    <dgm:pt modelId="{3BE14DA4-F7B4-45A0-873D-EC434FD75DCD}" type="pres">
      <dgm:prSet presAssocID="{0FA65217-886B-4DCD-A6E6-2DA0E74BA5C2}" presName="circleA" presStyleLbl="node1" presStyleIdx="0" presStyleCnt="5"/>
      <dgm:spPr/>
    </dgm:pt>
    <dgm:pt modelId="{22694872-465E-4770-A5D0-A0ECCBEBDAE5}" type="pres">
      <dgm:prSet presAssocID="{0FA65217-886B-4DCD-A6E6-2DA0E74BA5C2}" presName="spaceA" presStyleCnt="0"/>
      <dgm:spPr/>
    </dgm:pt>
    <dgm:pt modelId="{4CDF216F-DD49-4CF5-9795-EB5D5B1010D4}" type="pres">
      <dgm:prSet presAssocID="{AB3C2AEA-F3B1-4BF0-8700-FB7FAEB29C78}" presName="space" presStyleCnt="0"/>
      <dgm:spPr/>
    </dgm:pt>
    <dgm:pt modelId="{8B134E28-232A-4AD2-B55F-8541BF02C535}" type="pres">
      <dgm:prSet presAssocID="{D0B69B2C-83B1-4C19-A7AD-1DAC220291AF}" presName="compositeB" presStyleCnt="0"/>
      <dgm:spPr/>
    </dgm:pt>
    <dgm:pt modelId="{0AC636AD-5E54-41C5-9C82-44B914C0C484}" type="pres">
      <dgm:prSet presAssocID="{D0B69B2C-83B1-4C19-A7AD-1DAC220291AF}" presName="textB" presStyleLbl="revTx" presStyleIdx="1" presStyleCnt="5" custScaleX="489307">
        <dgm:presLayoutVars>
          <dgm:bulletEnabled val="1"/>
        </dgm:presLayoutVars>
      </dgm:prSet>
      <dgm:spPr/>
    </dgm:pt>
    <dgm:pt modelId="{CC1B06AD-F0D6-4F02-A204-217DEE9A9AD0}" type="pres">
      <dgm:prSet presAssocID="{D0B69B2C-83B1-4C19-A7AD-1DAC220291AF}" presName="circleB" presStyleLbl="node1" presStyleIdx="1" presStyleCnt="5"/>
      <dgm:spPr/>
    </dgm:pt>
    <dgm:pt modelId="{A6B3C7E7-4EF1-48AC-BBBD-D314FC95C836}" type="pres">
      <dgm:prSet presAssocID="{D0B69B2C-83B1-4C19-A7AD-1DAC220291AF}" presName="spaceB" presStyleCnt="0"/>
      <dgm:spPr/>
    </dgm:pt>
    <dgm:pt modelId="{1DD5C36C-B7C7-4406-9F16-03BEE1E70025}" type="pres">
      <dgm:prSet presAssocID="{3189917F-6899-4A6F-848F-71B498AE77ED}" presName="space" presStyleCnt="0"/>
      <dgm:spPr/>
    </dgm:pt>
    <dgm:pt modelId="{3AE65EA3-42A6-4AE1-9509-0E7B907C5352}" type="pres">
      <dgm:prSet presAssocID="{2BB82114-A7C2-4910-B4CF-B7DA501BC67E}" presName="compositeA" presStyleCnt="0"/>
      <dgm:spPr/>
    </dgm:pt>
    <dgm:pt modelId="{DDC02554-EC68-42F0-8AA3-F1D344A22398}" type="pres">
      <dgm:prSet presAssocID="{2BB82114-A7C2-4910-B4CF-B7DA501BC67E}" presName="textA" presStyleLbl="revTx" presStyleIdx="2" presStyleCnt="5" custScaleX="637975">
        <dgm:presLayoutVars>
          <dgm:bulletEnabled val="1"/>
        </dgm:presLayoutVars>
      </dgm:prSet>
      <dgm:spPr/>
    </dgm:pt>
    <dgm:pt modelId="{3D42F880-8C5C-4958-802D-0D8D063E0417}" type="pres">
      <dgm:prSet presAssocID="{2BB82114-A7C2-4910-B4CF-B7DA501BC67E}" presName="circleA" presStyleLbl="node1" presStyleIdx="2" presStyleCnt="5"/>
      <dgm:spPr/>
    </dgm:pt>
    <dgm:pt modelId="{7391FDBF-FB3F-4C16-BCC5-89BBD1755C2A}" type="pres">
      <dgm:prSet presAssocID="{2BB82114-A7C2-4910-B4CF-B7DA501BC67E}" presName="spaceA" presStyleCnt="0"/>
      <dgm:spPr/>
    </dgm:pt>
    <dgm:pt modelId="{73BD217D-1D8D-4A9A-A9AC-963E3CBA87A3}" type="pres">
      <dgm:prSet presAssocID="{B983C44A-A52B-410E-A93D-B4A24DA9C580}" presName="space" presStyleCnt="0"/>
      <dgm:spPr/>
    </dgm:pt>
    <dgm:pt modelId="{BEF7DDD2-8C62-421A-AD0B-FE6849A4E3A6}" type="pres">
      <dgm:prSet presAssocID="{808A5851-8F02-4359-BE77-DA5FDC8FD221}" presName="compositeB" presStyleCnt="0"/>
      <dgm:spPr/>
    </dgm:pt>
    <dgm:pt modelId="{7F05C161-0611-4139-8328-F607D4C0D1D2}" type="pres">
      <dgm:prSet presAssocID="{808A5851-8F02-4359-BE77-DA5FDC8FD221}" presName="textB" presStyleLbl="revTx" presStyleIdx="3" presStyleCnt="5" custScaleX="506931">
        <dgm:presLayoutVars>
          <dgm:bulletEnabled val="1"/>
        </dgm:presLayoutVars>
      </dgm:prSet>
      <dgm:spPr/>
    </dgm:pt>
    <dgm:pt modelId="{2A7BDC9E-CF37-4E7B-94A5-CBCD08A34A72}" type="pres">
      <dgm:prSet presAssocID="{808A5851-8F02-4359-BE77-DA5FDC8FD221}" presName="circleB" presStyleLbl="node1" presStyleIdx="3" presStyleCnt="5"/>
      <dgm:spPr/>
    </dgm:pt>
    <dgm:pt modelId="{B866B453-9924-46A2-9F96-9110D40AA8D0}" type="pres">
      <dgm:prSet presAssocID="{808A5851-8F02-4359-BE77-DA5FDC8FD221}" presName="spaceB" presStyleCnt="0"/>
      <dgm:spPr/>
    </dgm:pt>
    <dgm:pt modelId="{AACDA909-FE1D-4093-8642-4E669DB002A5}" type="pres">
      <dgm:prSet presAssocID="{CC6D4562-CB16-4CF8-A00D-2545B3821AFA}" presName="space" presStyleCnt="0"/>
      <dgm:spPr/>
    </dgm:pt>
    <dgm:pt modelId="{D3F55944-1A4A-4DA0-91CF-2CD865200F76}" type="pres">
      <dgm:prSet presAssocID="{E572DF4D-E7E6-489C-A6C9-E01E80DA1CC4}" presName="compositeA" presStyleCnt="0"/>
      <dgm:spPr/>
    </dgm:pt>
    <dgm:pt modelId="{A7D6A122-05FE-4636-8B91-BF749DC20E81}" type="pres">
      <dgm:prSet presAssocID="{E572DF4D-E7E6-489C-A6C9-E01E80DA1CC4}" presName="textA" presStyleLbl="revTx" presStyleIdx="4" presStyleCnt="5" custScaleX="576754">
        <dgm:presLayoutVars>
          <dgm:bulletEnabled val="1"/>
        </dgm:presLayoutVars>
      </dgm:prSet>
      <dgm:spPr/>
    </dgm:pt>
    <dgm:pt modelId="{D0DF07A9-A514-47A2-9547-7B00BEB9C2A0}" type="pres">
      <dgm:prSet presAssocID="{E572DF4D-E7E6-489C-A6C9-E01E80DA1CC4}" presName="circleA" presStyleLbl="node1" presStyleIdx="4" presStyleCnt="5"/>
      <dgm:spPr/>
    </dgm:pt>
    <dgm:pt modelId="{F7455404-9E26-4991-AA7D-F9172B6C1C5F}" type="pres">
      <dgm:prSet presAssocID="{E572DF4D-E7E6-489C-A6C9-E01E80DA1CC4}" presName="spaceA" presStyleCnt="0"/>
      <dgm:spPr/>
    </dgm:pt>
  </dgm:ptLst>
  <dgm:cxnLst>
    <dgm:cxn modelId="{7C05FFCF-0767-4ED1-B088-A83D073FA959}" srcId="{0C164D8D-079F-482E-BA6E-99BBDFBE6934}" destId="{0FA65217-886B-4DCD-A6E6-2DA0E74BA5C2}" srcOrd="0" destOrd="0" parTransId="{B93F8D29-BAAE-413C-9AAF-3ED7E8424DD3}" sibTransId="{AB3C2AEA-F3B1-4BF0-8700-FB7FAEB29C78}"/>
    <dgm:cxn modelId="{69EEBC3F-6B70-4D80-864D-D5AE013E4D27}" srcId="{0C164D8D-079F-482E-BA6E-99BBDFBE6934}" destId="{D0B69B2C-83B1-4C19-A7AD-1DAC220291AF}" srcOrd="1" destOrd="0" parTransId="{B0AD519E-8F99-458D-AE99-95F5ACF22C81}" sibTransId="{3189917F-6899-4A6F-848F-71B498AE77ED}"/>
    <dgm:cxn modelId="{6FD9F0C3-3013-4605-9DCC-420D2AD08820}" srcId="{0C164D8D-079F-482E-BA6E-99BBDFBE6934}" destId="{2BB82114-A7C2-4910-B4CF-B7DA501BC67E}" srcOrd="2" destOrd="0" parTransId="{5A6492AD-8801-49BE-9ABF-42BECCA88E22}" sibTransId="{B983C44A-A52B-410E-A93D-B4A24DA9C580}"/>
    <dgm:cxn modelId="{1B48B91D-5816-43D7-A064-7E7A4766050E}" srcId="{0C164D8D-079F-482E-BA6E-99BBDFBE6934}" destId="{808A5851-8F02-4359-BE77-DA5FDC8FD221}" srcOrd="3" destOrd="0" parTransId="{86BC4718-B15A-4E70-AE72-42448F30BFB0}" sibTransId="{CC6D4562-CB16-4CF8-A00D-2545B3821AFA}"/>
    <dgm:cxn modelId="{F392936D-DB99-4849-A218-942814F6E14D}" srcId="{0C164D8D-079F-482E-BA6E-99BBDFBE6934}" destId="{E572DF4D-E7E6-489C-A6C9-E01E80DA1CC4}" srcOrd="4" destOrd="0" parTransId="{3AA707C5-F0AE-4527-AC12-6ED62CCF5B43}" sibTransId="{E70F146F-89A2-4977-950F-44AA8C440823}"/>
    <dgm:cxn modelId="{D675B5F8-0EE8-4DC0-9C8D-D38B02C5C493}" type="presOf" srcId="{0C164D8D-079F-482E-BA6E-99BBDFBE6934}" destId="{044C0610-FED1-45E7-828E-9BD2968C62EF}" srcOrd="0" destOrd="0" presId="urn:microsoft.com/office/officeart/2005/8/layout/hProcess11#1"/>
    <dgm:cxn modelId="{ABBF70E0-8BB0-4416-B346-11FA90C52A5D}" type="presParOf" srcId="{044C0610-FED1-45E7-828E-9BD2968C62EF}" destId="{0285CB20-1BB1-4A68-8BB0-AF0CCDAA189D}" srcOrd="0" destOrd="0" presId="urn:microsoft.com/office/officeart/2005/8/layout/hProcess11#1"/>
    <dgm:cxn modelId="{7DC11042-A66D-4801-A403-55BEC8D20CEA}" type="presParOf" srcId="{044C0610-FED1-45E7-828E-9BD2968C62EF}" destId="{B7C039BA-6A57-4EE5-8985-7C7617AD879C}" srcOrd="1" destOrd="0" presId="urn:microsoft.com/office/officeart/2005/8/layout/hProcess11#1"/>
    <dgm:cxn modelId="{91745FC0-7643-4282-9EFA-E917EABD75BE}" type="presParOf" srcId="{B7C039BA-6A57-4EE5-8985-7C7617AD879C}" destId="{5F67485C-858E-4716-A7BA-A3C417AFFB05}" srcOrd="0" destOrd="1" presId="urn:microsoft.com/office/officeart/2005/8/layout/hProcess11#1"/>
    <dgm:cxn modelId="{434D3415-70F4-45D8-9DDC-E4AF94E917BB}" type="presParOf" srcId="{5F67485C-858E-4716-A7BA-A3C417AFFB05}" destId="{2C07940B-E82E-4DEA-87B0-65F0822EFEA0}" srcOrd="0" destOrd="0" presId="urn:microsoft.com/office/officeart/2005/8/layout/hProcess11#1"/>
    <dgm:cxn modelId="{15D06C46-758A-46B3-BD5E-B273228DE2BD}" type="presOf" srcId="{0FA65217-886B-4DCD-A6E6-2DA0E74BA5C2}" destId="{2C07940B-E82E-4DEA-87B0-65F0822EFEA0}" srcOrd="0" destOrd="0" presId="urn:microsoft.com/office/officeart/2005/8/layout/hProcess11#1"/>
    <dgm:cxn modelId="{61D7E59F-3637-4BF8-9C6C-844098F84C41}" type="presParOf" srcId="{5F67485C-858E-4716-A7BA-A3C417AFFB05}" destId="{3BE14DA4-F7B4-45A0-873D-EC434FD75DCD}" srcOrd="1" destOrd="0" presId="urn:microsoft.com/office/officeart/2005/8/layout/hProcess11#1"/>
    <dgm:cxn modelId="{DE16F99D-E445-49A6-AFA0-9AF8B361CC34}" type="presParOf" srcId="{5F67485C-858E-4716-A7BA-A3C417AFFB05}" destId="{22694872-465E-4770-A5D0-A0ECCBEBDAE5}" srcOrd="2" destOrd="0" presId="urn:microsoft.com/office/officeart/2005/8/layout/hProcess11#1"/>
    <dgm:cxn modelId="{D90A6E72-806F-43CF-8981-BF91709130D7}" type="presParOf" srcId="{B7C039BA-6A57-4EE5-8985-7C7617AD879C}" destId="{4CDF216F-DD49-4CF5-9795-EB5D5B1010D4}" srcOrd="1" destOrd="1" presId="urn:microsoft.com/office/officeart/2005/8/layout/hProcess11#1"/>
    <dgm:cxn modelId="{8DE2445F-856B-4363-AB92-59F925FC4116}" type="presParOf" srcId="{B7C039BA-6A57-4EE5-8985-7C7617AD879C}" destId="{8B134E28-232A-4AD2-B55F-8541BF02C535}" srcOrd="2" destOrd="1" presId="urn:microsoft.com/office/officeart/2005/8/layout/hProcess11#1"/>
    <dgm:cxn modelId="{B979984C-FDB7-48B1-BB12-E09941A6DEAB}" type="presParOf" srcId="{8B134E28-232A-4AD2-B55F-8541BF02C535}" destId="{0AC636AD-5E54-41C5-9C82-44B914C0C484}" srcOrd="0" destOrd="2" presId="urn:microsoft.com/office/officeart/2005/8/layout/hProcess11#1"/>
    <dgm:cxn modelId="{BA336C25-D527-4116-9CB7-474A9E7E25AC}" type="presOf" srcId="{D0B69B2C-83B1-4C19-A7AD-1DAC220291AF}" destId="{0AC636AD-5E54-41C5-9C82-44B914C0C484}" srcOrd="0" destOrd="0" presId="urn:microsoft.com/office/officeart/2005/8/layout/hProcess11#1"/>
    <dgm:cxn modelId="{7AEAB3F8-058F-4B35-8071-06CCD1EA5C7E}" type="presParOf" srcId="{8B134E28-232A-4AD2-B55F-8541BF02C535}" destId="{CC1B06AD-F0D6-4F02-A204-217DEE9A9AD0}" srcOrd="1" destOrd="2" presId="urn:microsoft.com/office/officeart/2005/8/layout/hProcess11#1"/>
    <dgm:cxn modelId="{B797CBCA-4A16-4208-BB16-6C9339C4D51B}" type="presParOf" srcId="{8B134E28-232A-4AD2-B55F-8541BF02C535}" destId="{A6B3C7E7-4EF1-48AC-BBBD-D314FC95C836}" srcOrd="2" destOrd="2" presId="urn:microsoft.com/office/officeart/2005/8/layout/hProcess11#1"/>
    <dgm:cxn modelId="{0EF08016-95F0-41B5-81CF-701479D431C3}" type="presParOf" srcId="{B7C039BA-6A57-4EE5-8985-7C7617AD879C}" destId="{1DD5C36C-B7C7-4406-9F16-03BEE1E70025}" srcOrd="3" destOrd="1" presId="urn:microsoft.com/office/officeart/2005/8/layout/hProcess11#1"/>
    <dgm:cxn modelId="{0B67E724-1C00-4A57-B8FA-1E79C8BA4EBE}" type="presParOf" srcId="{B7C039BA-6A57-4EE5-8985-7C7617AD879C}" destId="{3AE65EA3-42A6-4AE1-9509-0E7B907C5352}" srcOrd="4" destOrd="1" presId="urn:microsoft.com/office/officeart/2005/8/layout/hProcess11#1"/>
    <dgm:cxn modelId="{B2F09836-5A6E-40D0-BC1F-76011DA1E7CB}" type="presParOf" srcId="{3AE65EA3-42A6-4AE1-9509-0E7B907C5352}" destId="{DDC02554-EC68-42F0-8AA3-F1D344A22398}" srcOrd="0" destOrd="4" presId="urn:microsoft.com/office/officeart/2005/8/layout/hProcess11#1"/>
    <dgm:cxn modelId="{D43D2E4D-11D9-4EB1-A6AA-710D5990DDB8}" type="presOf" srcId="{2BB82114-A7C2-4910-B4CF-B7DA501BC67E}" destId="{DDC02554-EC68-42F0-8AA3-F1D344A22398}" srcOrd="0" destOrd="0" presId="urn:microsoft.com/office/officeart/2005/8/layout/hProcess11#1"/>
    <dgm:cxn modelId="{88BBDEF1-CCE0-48CA-90DC-EB8293AD01E9}" type="presParOf" srcId="{3AE65EA3-42A6-4AE1-9509-0E7B907C5352}" destId="{3D42F880-8C5C-4958-802D-0D8D063E0417}" srcOrd="1" destOrd="4" presId="urn:microsoft.com/office/officeart/2005/8/layout/hProcess11#1"/>
    <dgm:cxn modelId="{9E037511-B713-4F47-85EC-D763F9615483}" type="presParOf" srcId="{3AE65EA3-42A6-4AE1-9509-0E7B907C5352}" destId="{7391FDBF-FB3F-4C16-BCC5-89BBD1755C2A}" srcOrd="2" destOrd="4" presId="urn:microsoft.com/office/officeart/2005/8/layout/hProcess11#1"/>
    <dgm:cxn modelId="{4332D22E-6651-46FB-A312-11BC02373615}" type="presParOf" srcId="{B7C039BA-6A57-4EE5-8985-7C7617AD879C}" destId="{73BD217D-1D8D-4A9A-A9AC-963E3CBA87A3}" srcOrd="5" destOrd="1" presId="urn:microsoft.com/office/officeart/2005/8/layout/hProcess11#1"/>
    <dgm:cxn modelId="{A22E234D-67FF-4016-B30E-9DC121E3E45D}" type="presParOf" srcId="{B7C039BA-6A57-4EE5-8985-7C7617AD879C}" destId="{BEF7DDD2-8C62-421A-AD0B-FE6849A4E3A6}" srcOrd="6" destOrd="1" presId="urn:microsoft.com/office/officeart/2005/8/layout/hProcess11#1"/>
    <dgm:cxn modelId="{863027CF-7041-4CA4-94CF-1A5E709169E3}" type="presParOf" srcId="{BEF7DDD2-8C62-421A-AD0B-FE6849A4E3A6}" destId="{7F05C161-0611-4139-8328-F607D4C0D1D2}" srcOrd="0" destOrd="6" presId="urn:microsoft.com/office/officeart/2005/8/layout/hProcess11#1"/>
    <dgm:cxn modelId="{F84EDE39-530E-446B-B4B9-ED1DE5FFBD06}" type="presOf" srcId="{808A5851-8F02-4359-BE77-DA5FDC8FD221}" destId="{7F05C161-0611-4139-8328-F607D4C0D1D2}" srcOrd="0" destOrd="0" presId="urn:microsoft.com/office/officeart/2005/8/layout/hProcess11#1"/>
    <dgm:cxn modelId="{65D0DA9A-ABD5-46BC-9D53-5D9A48C7C91A}" type="presParOf" srcId="{BEF7DDD2-8C62-421A-AD0B-FE6849A4E3A6}" destId="{2A7BDC9E-CF37-4E7B-94A5-CBCD08A34A72}" srcOrd="1" destOrd="6" presId="urn:microsoft.com/office/officeart/2005/8/layout/hProcess11#1"/>
    <dgm:cxn modelId="{C538806F-FFA0-4AC9-9A1A-E555565778C8}" type="presParOf" srcId="{BEF7DDD2-8C62-421A-AD0B-FE6849A4E3A6}" destId="{B866B453-9924-46A2-9F96-9110D40AA8D0}" srcOrd="2" destOrd="6" presId="urn:microsoft.com/office/officeart/2005/8/layout/hProcess11#1"/>
    <dgm:cxn modelId="{07F25ADC-45C8-4060-8058-DED4238EDFDF}" type="presParOf" srcId="{B7C039BA-6A57-4EE5-8985-7C7617AD879C}" destId="{AACDA909-FE1D-4093-8642-4E669DB002A5}" srcOrd="7" destOrd="1" presId="urn:microsoft.com/office/officeart/2005/8/layout/hProcess11#1"/>
    <dgm:cxn modelId="{B3EAD6E7-30D0-47C3-AC51-B3E8B156748B}" type="presParOf" srcId="{B7C039BA-6A57-4EE5-8985-7C7617AD879C}" destId="{D3F55944-1A4A-4DA0-91CF-2CD865200F76}" srcOrd="8" destOrd="1" presId="urn:microsoft.com/office/officeart/2005/8/layout/hProcess11#1"/>
    <dgm:cxn modelId="{C99439EE-7C91-467F-944B-8653E06248C6}" type="presParOf" srcId="{D3F55944-1A4A-4DA0-91CF-2CD865200F76}" destId="{A7D6A122-05FE-4636-8B91-BF749DC20E81}" srcOrd="0" destOrd="8" presId="urn:microsoft.com/office/officeart/2005/8/layout/hProcess11#1"/>
    <dgm:cxn modelId="{8869E7B1-332E-4684-8E9F-2B136A58E178}" type="presOf" srcId="{E572DF4D-E7E6-489C-A6C9-E01E80DA1CC4}" destId="{A7D6A122-05FE-4636-8B91-BF749DC20E81}" srcOrd="0" destOrd="0" presId="urn:microsoft.com/office/officeart/2005/8/layout/hProcess11#1"/>
    <dgm:cxn modelId="{464365C5-0939-448E-B2A8-50CC9C5CE1BE}" type="presParOf" srcId="{D3F55944-1A4A-4DA0-91CF-2CD865200F76}" destId="{D0DF07A9-A514-47A2-9547-7B00BEB9C2A0}" srcOrd="1" destOrd="8" presId="urn:microsoft.com/office/officeart/2005/8/layout/hProcess11#1"/>
    <dgm:cxn modelId="{AE0B7CE3-EBF5-4906-8E95-F899637B5305}" type="presParOf" srcId="{D3F55944-1A4A-4DA0-91CF-2CD865200F76}" destId="{F7455404-9E26-4991-AA7D-F9172B6C1C5F}" srcOrd="2" destOrd="8" presId="urn:microsoft.com/office/officeart/2005/8/layout/hProcess11#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D3C8E6-2400-46D0-943C-CA2E76255388}" type="doc">
      <dgm:prSet loTypeId="urn:microsoft.com/office/officeart/2005/8/layout/cycle4#1" loCatId="matrix" qsTypeId="urn:microsoft.com/office/officeart/2005/8/quickstyle/simple1#3" qsCatId="simple" csTypeId="urn:microsoft.com/office/officeart/2005/8/colors/accent1_2#3" csCatId="accent1" phldr="1"/>
      <dgm:spPr>
        <a:scene3d>
          <a:camera prst="orthographicFront">
            <a:rot lat="0" lon="0" rev="0"/>
          </a:camera>
          <a:lightRig rig="balanced" dir="t">
            <a:rot lat="0" lon="0" rev="8700000"/>
          </a:lightRig>
        </a:scene3d>
      </dgm:spPr>
      <dgm:t>
        <a:bodyPr/>
        <a:lstStyle/>
        <a:p>
          <a:endParaRPr lang="zh-CN" altLang="en-US"/>
        </a:p>
      </dgm:t>
    </dgm:pt>
    <dgm:pt modelId="{93D0DE43-3B63-4A63-825A-0687CEB2434C}" type="pres">
      <dgm:prSet presAssocID="{F5D3C8E6-2400-46D0-943C-CA2E76255388}" presName="cycleMatrixDiagram" presStyleCnt="0">
        <dgm:presLayoutVars>
          <dgm:chMax val="1"/>
          <dgm:dir/>
          <dgm:animLvl val="lvl"/>
          <dgm:resizeHandles val="exact"/>
        </dgm:presLayoutVars>
      </dgm:prSet>
      <dgm:spPr/>
    </dgm:pt>
  </dgm:ptLst>
  <dgm:cxnLst>
    <dgm:cxn modelId="{6879BCFB-DF82-43F5-89CF-10454EB16189}" type="presOf" srcId="{F5D3C8E6-2400-46D0-943C-CA2E76255388}" destId="{93D0DE43-3B63-4A63-825A-0687CEB2434C}" srcOrd="0" destOrd="0" presId="urn:microsoft.com/office/officeart/2005/8/layout/cycle4#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6536028" cy="1477328"/>
        <a:chOff x="0" y="0"/>
        <a:chExt cx="6536028" cy="1477328"/>
      </a:xfrm>
    </dsp:grpSpPr>
    <dsp:sp modelId="{0285CB20-1BB1-4A68-8BB0-AF0CCDAA189D}">
      <dsp:nvSpPr>
        <dsp:cNvPr id="3" name="燕尾形箭头 2"/>
        <dsp:cNvSpPr/>
      </dsp:nvSpPr>
      <dsp:spPr bwMode="white">
        <a:xfrm>
          <a:off x="0" y="443198"/>
          <a:ext cx="6536028" cy="590931"/>
        </a:xfrm>
        <a:prstGeom prst="notchedRightArrow">
          <a:avLst/>
        </a:prstGeom>
      </dsp:spPr>
      <dsp:style>
        <a:lnRef idx="0">
          <a:schemeClr val="accent1"/>
        </a:lnRef>
        <a:fillRef idx="1">
          <a:schemeClr val="accent1">
            <a:tint val="40000"/>
          </a:schemeClr>
        </a:fillRef>
        <a:effectRef idx="0">
          <a:scrgbClr r="0" g="0" b="0"/>
        </a:effectRef>
        <a:fontRef idx="minor"/>
      </dsp:style>
      <dsp:txXfrm>
        <a:off x="0" y="443198"/>
        <a:ext cx="6536028" cy="590931"/>
      </dsp:txXfrm>
    </dsp:sp>
    <dsp:sp modelId="{2C07940B-E82E-4DEA-87B0-65F0822EFEA0}">
      <dsp:nvSpPr>
        <dsp:cNvPr id="4" name="矩形 3"/>
        <dsp:cNvSpPr/>
      </dsp:nvSpPr>
      <dsp:spPr bwMode="white">
        <a:xfrm>
          <a:off x="0" y="0"/>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vert="horz" wrap="square" lIns="71120" tIns="71120" rIns="71120" bIns="71120" anchor="b"/>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gn="l" rtl="0" eaLnBrk="0" fontAlgn="base" hangingPunct="0">
            <a:lnSpc>
              <a:spcPts val="1400"/>
            </a:lnSpc>
            <a:spcBef>
              <a:spcPct val="0"/>
            </a:spcBef>
            <a:spcAft>
              <a:spcPct val="35000"/>
            </a:spcAft>
          </a:pPr>
          <a:r>
            <a:rPr lang="en-US"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1.</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自主购机。</a:t>
          </a:r>
          <a:r>
            <a:rPr lang="zh-CN" sz="1050" kern="1200" dirty="0">
              <a:solidFill>
                <a:schemeClr val="tx1"/>
              </a:solidFill>
              <a:latin typeface="仿宋_GB2312" panose="02010609030101010101" pitchFamily="49" charset="-122"/>
              <a:ea typeface="仿宋_GB2312" panose="02010609030101010101" pitchFamily="49" charset="-122"/>
            </a:rPr>
            <a:t>购机者自主选择购买</a:t>
          </a:r>
          <a:r>
            <a:rPr lang="zh-CN" altLang="zh-CN" sz="1050" kern="120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补贴范围内</a:t>
          </a:r>
          <a:r>
            <a:rPr lang="zh-CN" sz="1050" kern="1200" dirty="0">
              <a:solidFill>
                <a:schemeClr val="tx1"/>
              </a:solidFill>
              <a:latin typeface="仿宋_GB2312" panose="02010609030101010101" pitchFamily="49" charset="-122"/>
              <a:ea typeface="仿宋_GB2312" panose="02010609030101010101" pitchFamily="49" charset="-122"/>
            </a:rPr>
            <a:t>机具，自行与农机产销企业协商确定购机价格与支付方式。</a:t>
          </a:r>
          <a:endParaRPr sz="6500">
            <a:solidFill>
              <a:schemeClr val="tx1"/>
            </a:solidFill>
          </a:endParaRPr>
        </a:p>
      </dsp:txBody>
      <dsp:txXfrm>
        <a:off x="0" y="0"/>
        <a:ext cx="1131236" cy="590931"/>
      </dsp:txXfrm>
    </dsp:sp>
    <dsp:sp modelId="{3BE14DA4-F7B4-45A0-873D-EC434FD75DCD}">
      <dsp:nvSpPr>
        <dsp:cNvPr id="5" name="椭圆 4"/>
        <dsp:cNvSpPr/>
      </dsp:nvSpPr>
      <dsp:spPr bwMode="white">
        <a:xfrm>
          <a:off x="491751"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491751" y="664798"/>
        <a:ext cx="147733" cy="147733"/>
      </dsp:txXfrm>
    </dsp:sp>
    <dsp:sp modelId="{0AC636AD-5E54-41C5-9C82-44B914C0C484}">
      <dsp:nvSpPr>
        <dsp:cNvPr id="6" name="矩形 5"/>
        <dsp:cNvSpPr/>
      </dsp:nvSpPr>
      <dsp:spPr bwMode="white">
        <a:xfrm>
          <a:off x="1187797" y="886397"/>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lIns="71120" tIns="71120" rIns="71120" bIns="71120" anchor="t"/>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2.</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申办补贴。购机者到</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报名申请办理补贴，按规定要求提交相关审核材料</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a:t>
          </a:r>
          <a:endParaRPr lang="zh-CN" altLang="en-US" sz="1050" b="1" dirty="0">
            <a:solidFill>
              <a:schemeClr val="tx1"/>
            </a:solidFill>
            <a:effectLst/>
          </a:endParaRPr>
        </a:p>
      </dsp:txBody>
      <dsp:txXfrm>
        <a:off x="1187797" y="886397"/>
        <a:ext cx="1131236" cy="590931"/>
      </dsp:txXfrm>
    </dsp:sp>
    <dsp:sp modelId="{CC1B06AD-F0D6-4F02-A204-217DEE9A9AD0}">
      <dsp:nvSpPr>
        <dsp:cNvPr id="7" name="椭圆 6"/>
        <dsp:cNvSpPr/>
      </dsp:nvSpPr>
      <dsp:spPr bwMode="white">
        <a:xfrm>
          <a:off x="1679549"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1679549" y="664798"/>
        <a:ext cx="147733" cy="147733"/>
      </dsp:txXfrm>
    </dsp:sp>
    <dsp:sp modelId="{DDC02554-EC68-42F0-8AA3-F1D344A22398}">
      <dsp:nvSpPr>
        <dsp:cNvPr id="8" name="矩形 7"/>
        <dsp:cNvSpPr/>
      </dsp:nvSpPr>
      <dsp:spPr bwMode="white">
        <a:xfrm>
          <a:off x="2375595" y="0"/>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lIns="71120" tIns="71120" rIns="71120" bIns="71120" anchor="b"/>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3.</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受理申请。</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农机部门</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按照购机者申请的先后顺序受理申请，现场对申请材料进行审核，留存相关材料，录入补贴</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系统相关</a:t>
          </a:r>
          <a:r>
            <a:rPr lang="zh-CN" altLang="zh-CN"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信息</a:t>
          </a:r>
          <a:r>
            <a:rPr lang="zh-CN" altLang="en-US" sz="1050" dirty="0">
              <a:solidFill>
                <a:srgbClr val="000000"/>
              </a:solidFill>
              <a:effectLst/>
              <a:latin typeface="仿宋_GB2312" panose="02010609030101010101" pitchFamily="49" charset="-122"/>
              <a:ea typeface="仿宋_GB2312" panose="02010609030101010101" pitchFamily="49" charset="-122"/>
              <a:cs typeface="Arial" panose="020B0604020202020204" pitchFamily="34" charset="0"/>
            </a:rPr>
            <a:t>。</a:t>
          </a:r>
          <a:endParaRPr lang="zh-CN" altLang="en-US" sz="1050" b="1" dirty="0">
            <a:solidFill>
              <a:schemeClr val="tx1"/>
            </a:solidFill>
            <a:effectLst/>
            <a:latin typeface="仿宋_GB2312" panose="02010609030101010101" pitchFamily="49" charset="-122"/>
            <a:ea typeface="仿宋_GB2312" panose="02010609030101010101" pitchFamily="49" charset="-122"/>
          </a:endParaRPr>
        </a:p>
      </dsp:txBody>
      <dsp:txXfrm>
        <a:off x="2375595" y="0"/>
        <a:ext cx="1131236" cy="590931"/>
      </dsp:txXfrm>
    </dsp:sp>
    <dsp:sp modelId="{3D42F880-8C5C-4958-802D-0D8D063E0417}">
      <dsp:nvSpPr>
        <dsp:cNvPr id="9" name="椭圆 8"/>
        <dsp:cNvSpPr/>
      </dsp:nvSpPr>
      <dsp:spPr bwMode="white">
        <a:xfrm>
          <a:off x="2867346"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2867346" y="664798"/>
        <a:ext cx="147733" cy="147733"/>
      </dsp:txXfrm>
    </dsp:sp>
    <dsp:sp modelId="{7F05C161-0611-4139-8328-F607D4C0D1D2}">
      <dsp:nvSpPr>
        <dsp:cNvPr id="10" name="矩形 9"/>
        <dsp:cNvSpPr/>
      </dsp:nvSpPr>
      <dsp:spPr bwMode="white">
        <a:xfrm>
          <a:off x="3563392" y="886397"/>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lIns="71120" tIns="71120" rIns="71120" bIns="71120" anchor="t"/>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4.</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核实机具。农机</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按照监督检查各项规定，在补贴资金兑付和结算前完成机具核验</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a:t>
          </a:r>
          <a:endParaRPr lang="zh-CN" altLang="en-US" sz="1050" b="1" dirty="0">
            <a:solidFill>
              <a:schemeClr val="tx1"/>
            </a:solidFill>
            <a:effectLst/>
          </a:endParaRPr>
        </a:p>
      </dsp:txBody>
      <dsp:txXfrm>
        <a:off x="3563392" y="886397"/>
        <a:ext cx="1131236" cy="590931"/>
      </dsp:txXfrm>
    </dsp:sp>
    <dsp:sp modelId="{2A7BDC9E-CF37-4E7B-94A5-CBCD08A34A72}">
      <dsp:nvSpPr>
        <dsp:cNvPr id="11" name="椭圆 10"/>
        <dsp:cNvSpPr/>
      </dsp:nvSpPr>
      <dsp:spPr bwMode="white">
        <a:xfrm>
          <a:off x="4055144"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4055144" y="664798"/>
        <a:ext cx="147733" cy="147733"/>
      </dsp:txXfrm>
    </dsp:sp>
    <dsp:sp modelId="{A7D6A122-05FE-4636-8B91-BF749DC20E81}">
      <dsp:nvSpPr>
        <dsp:cNvPr id="12" name="矩形 11"/>
        <dsp:cNvSpPr/>
      </dsp:nvSpPr>
      <dsp:spPr bwMode="white">
        <a:xfrm>
          <a:off x="4751190" y="0"/>
          <a:ext cx="1131236" cy="590931"/>
        </a:xfrm>
        <a:prstGeom prst="rect">
          <a:avLst/>
        </a:prstGeom>
      </dsp:spPr>
      <dsp:style>
        <a:lnRef idx="0">
          <a:schemeClr val="dk1">
            <a:alpha val="0"/>
          </a:schemeClr>
        </a:lnRef>
        <a:fillRef idx="0">
          <a:schemeClr val="lt1">
            <a:alpha val="0"/>
          </a:schemeClr>
        </a:fillRef>
        <a:effectRef idx="0">
          <a:scrgbClr r="0" g="0" b="0"/>
        </a:effectRef>
        <a:fontRef idx="minor"/>
      </dsp:style>
      <dsp:txBody>
        <a:bodyPr lIns="71120" tIns="71120" rIns="71120" bIns="71120" anchor="b"/>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rtl="0">
            <a:lnSpc>
              <a:spcPct val="100000"/>
            </a:lnSpc>
            <a:spcBef>
              <a:spcPct val="0"/>
            </a:spcBef>
            <a:spcAft>
              <a:spcPct val="35000"/>
            </a:spcAft>
          </a:pPr>
          <a:r>
            <a:rPr lang="en-US" altLang="zh-CN" sz="1050" dirty="0">
              <a:solidFill>
                <a:srgbClr val="000000"/>
              </a:solidFill>
              <a:effectLst/>
              <a:latin typeface="仿宋_GB2312" panose="02010609030101010101" pitchFamily="49" charset="-122"/>
              <a:ea typeface="等线" panose="02010600030101010101" pitchFamily="2" charset="-122"/>
              <a:cs typeface="Arial" panose="020B0604020202020204" pitchFamily="34" charset="0"/>
            </a:rPr>
            <a:t>5.</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公示信息。农机</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部门</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按要求进行</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享受</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补贴</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者</a:t>
          </a:r>
          <a:r>
            <a:rPr lang="zh-CN" altLang="zh-CN"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信息公示，无异议则生效，如有异议经查实后，取消其补贴资格</a:t>
          </a:r>
          <a:r>
            <a:rPr lang="zh-CN" altLang="en-US" sz="1050" dirty="0">
              <a:solidFill>
                <a:srgbClr val="000000"/>
              </a:solidFill>
              <a:effectLst/>
              <a:latin typeface="等线" panose="02010600030101010101" pitchFamily="2" charset="-122"/>
              <a:ea typeface="仿宋_GB2312" panose="02010609030101010101" pitchFamily="49" charset="-122"/>
              <a:cs typeface="Arial" panose="020B0604020202020204" pitchFamily="34" charset="0"/>
            </a:rPr>
            <a:t>。</a:t>
          </a:r>
          <a:endParaRPr lang="zh-CN" altLang="en-US" sz="1050" b="1" dirty="0">
            <a:solidFill>
              <a:schemeClr val="tx1"/>
            </a:solidFill>
            <a:effectLst/>
          </a:endParaRPr>
        </a:p>
      </dsp:txBody>
      <dsp:txXfrm>
        <a:off x="4751190" y="0"/>
        <a:ext cx="1131236" cy="590931"/>
      </dsp:txXfrm>
    </dsp:sp>
    <dsp:sp modelId="{D0DF07A9-A514-47A2-9547-7B00BEB9C2A0}">
      <dsp:nvSpPr>
        <dsp:cNvPr id="13" name="椭圆 12"/>
        <dsp:cNvSpPr/>
      </dsp:nvSpPr>
      <dsp:spPr bwMode="white">
        <a:xfrm>
          <a:off x="5242941" y="664798"/>
          <a:ext cx="147733" cy="147733"/>
        </a:xfrm>
        <a:prstGeom prst="ellipse">
          <a:avLst/>
        </a:prstGeom>
      </dsp:spPr>
      <dsp:style>
        <a:lnRef idx="2">
          <a:schemeClr val="lt1"/>
        </a:lnRef>
        <a:fillRef idx="1">
          <a:schemeClr val="accent1"/>
        </a:fillRef>
        <a:effectRef idx="0">
          <a:scrgbClr r="0" g="0" b="0"/>
        </a:effectRef>
        <a:fontRef idx="minor">
          <a:schemeClr val="lt1"/>
        </a:fontRef>
      </dsp:style>
      <dsp:txXfrm>
        <a:off x="5242941" y="664798"/>
        <a:ext cx="147733" cy="14773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1">
  <dgm:title val=""/>
  <dgm:desc val=""/>
  <dgm:catLst>
    <dgm:cat type="process" pri="8000"/>
    <dgm:cat type="convert" pri="14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type="notchedRightArrow" r:blip="" rot="180">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HorzCh" val="ctr"/>
                  <dgm:param type="txAnchorVertCh" val="b"/>
                  <dgm:param type="txAnchorVert" val="b"/>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HorzCh" val="ctr"/>
                  <dgm:param type="txAnchorVertCh" val="t"/>
                  <dgm:param type="txAnchorVert" val="t"/>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vertAlign" val="none"/>
                  <dgm:param type="horz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vertAlign" val="none"/>
                  <dgm:param type="horz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vertAlign" val="none"/>
                  <dgm:param type="horz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type="pieWedge" r:blip="" rot="90">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type="pieWedge" r:blip="" rot="90">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type="pieWedge" r:blip="" rot="180">
                  <dgm:adjLst/>
                </dgm:shape>
              </dgm:if>
              <dgm:else name="Name40">
                <dgm:shape xmlns:r="http://schemas.openxmlformats.org/officeDocument/2006/relationships" type="pieWedge" r:blip="" rot="270">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type="pieWedge" r:blip="" rot="270">
                  <dgm:adjLst/>
                </dgm:shape>
              </dgm:if>
              <dgm:else name="Name43">
                <dgm:shape xmlns:r="http://schemas.openxmlformats.org/officeDocument/2006/relationships" type="pieWedge" r:blip="" rot="180">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type="leftCircularArrow" r:blip="" rot="180"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type="circularArrow" r:blip="" rot="180"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7BD67F15-A399-4D64-8B60-BE3B205D7986}"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82856ED1-42B2-4DF5-B988-11F76100BB06}"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32F5777-35F1-4ABE-AA16-2229DA3EC55B}"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E989270F-31FB-4279-8878-E9F897DD08F2}"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35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FB36013-99AC-4B45-9124-4A9BAF27E62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039EDA9E-BEFC-4217-B60A-8EF9EDA1141C}"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63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63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7CA6BA45-28F7-4A52-A745-8073F7540B5C}"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04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04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9419D0E-DE4E-4BE2-9C03-B79F63C2CBDB}"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3E9DAE4-9124-46B7-9AEE-212BB169D976}"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C276399A-D30C-4CBF-B54D-BA786C89FD00}"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04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04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9419D0E-DE4E-4BE2-9C03-B79F63C2CBDB}"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FF086BF6-0A13-409C-82FF-279ED43AFD6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58617B7B-45CA-41CB-B552-384B6042F93D}"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9F43F80-B7B8-4564-848F-1239D3A5227E}" type="slidenum">
              <a:rPr lang="zh-CN" altLang="en-US"/>
            </a:fld>
            <a:endParaRPr lang="zh-CN" altLang="en-US"/>
          </a:p>
        </p:txBody>
      </p:sp>
    </p:spTree>
  </p:cSld>
  <p:clrMapOvr>
    <a:masterClrMapping/>
  </p:clrMapOvr>
  <p:transition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305C147-B0FA-43E0-96E8-ED52FFBF2CC8}"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8505A43-BDC6-4123-9534-134E2ED668AC}" type="slidenum">
              <a:rPr lang="zh-CN" altLang="en-US"/>
            </a:fld>
            <a:endParaRPr lang="zh-CN" altLang="en-US"/>
          </a:p>
        </p:txBody>
      </p:sp>
    </p:spTree>
  </p:cSld>
  <p:clrMapOvr>
    <a:masterClrMapping/>
  </p:clrMapOvr>
  <p:transition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2E5AC3A8-FB4D-4A28-8A6E-11EB3FEA4C77}"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45089F1-24BB-4266-A16B-A3F12F996BD4}" type="slidenum">
              <a:rPr lang="zh-CN" altLang="en-US"/>
            </a:fld>
            <a:endParaRPr lang="zh-CN" altLang="en-US"/>
          </a:p>
        </p:txBody>
      </p:sp>
    </p:spTree>
  </p:cSld>
  <p:clrMapOvr>
    <a:masterClrMapping/>
  </p:clrMapOvr>
  <p:transition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00AF63BA-51CF-4A64-93B6-8DF27AA10545}"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699296F-DBD3-4C53-B56A-DD25454C9B17}" type="slidenum">
              <a:rPr lang="zh-CN" altLang="en-US"/>
            </a:fld>
            <a:endParaRPr lang="zh-CN" altLang="en-US"/>
          </a:p>
        </p:txBody>
      </p:sp>
    </p:spTree>
  </p:cSld>
  <p:clrMapOvr>
    <a:masterClrMapping/>
  </p:clrMapOvr>
  <p:transition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105CC703-64F0-4358-91F2-2CA96287E9D1}"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89ACC84C-FFC6-47AE-ADB4-7CE15A287492}" type="slidenum">
              <a:rPr lang="zh-CN" altLang="en-US"/>
            </a:fld>
            <a:endParaRPr lang="zh-CN" altLang="en-US"/>
          </a:p>
        </p:txBody>
      </p:sp>
    </p:spTree>
  </p:cSld>
  <p:clrMapOvr>
    <a:masterClrMapping/>
  </p:clrMapOvr>
  <p:transition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7CE2DDA2-E166-46D0-8592-01535F3B5420}"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518520C-BBAA-4C8D-930A-D1162A6775C7}" type="slidenum">
              <a:rPr lang="zh-CN" altLang="en-US"/>
            </a:fld>
            <a:endParaRPr lang="zh-CN" altLang="en-US"/>
          </a:p>
        </p:txBody>
      </p:sp>
    </p:spTree>
  </p:cSld>
  <p:clrMapOvr>
    <a:masterClrMapping/>
  </p:clrMapOvr>
  <p:transition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1C99FF06-2647-4727-9437-E80C9867C9A7}"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B9FF2783-6302-44F8-A94A-54EF9D1C5B5E}" type="slidenum">
              <a:rPr lang="zh-CN" altLang="en-US"/>
            </a:fld>
            <a:endParaRPr lang="zh-CN" altLang="en-US"/>
          </a:p>
        </p:txBody>
      </p:sp>
    </p:spTree>
  </p:cSld>
  <p:clrMapOvr>
    <a:masterClrMapping/>
  </p:clrMapOvr>
  <p:transition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EF737D33-F641-4DB4-AC56-7C4F1D39D870}"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F43529EA-66E3-44C3-B285-C268B0017705}" type="slidenum">
              <a:rPr lang="zh-CN" altLang="en-US"/>
            </a:fld>
            <a:endParaRPr lang="zh-CN" altLang="en-US"/>
          </a:p>
        </p:txBody>
      </p:sp>
    </p:spTree>
  </p:cSld>
  <p:clrMapOvr>
    <a:masterClrMapping/>
  </p:clrMapOvr>
  <p:transition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65E12947-83A1-4BF2-9B9F-9C62355236E5}"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4523C6A-5664-4CEB-A25A-F3F3639595D2}" type="slidenum">
              <a:rPr lang="zh-CN" altLang="en-US"/>
            </a:fld>
            <a:endParaRPr lang="zh-CN" altLang="en-US"/>
          </a:p>
        </p:txBody>
      </p:sp>
    </p:spTree>
  </p:cSld>
  <p:clrMapOvr>
    <a:masterClrMapping/>
  </p:clrMapOvr>
  <p:transition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65BB5C57-9A39-4E49-B705-289F52CD229E}"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98708C8-186E-4DF6-8B9F-3A24047AC5C6}" type="slidenum">
              <a:rPr lang="zh-CN" altLang="en-US"/>
            </a:fld>
            <a:endParaRPr lang="zh-CN" altLang="en-US"/>
          </a:p>
        </p:txBody>
      </p:sp>
    </p:spTree>
  </p:cSld>
  <p:clrMapOvr>
    <a:masterClrMapping/>
  </p:clrMapOvr>
  <p:transition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F24E410F-0F05-4ADB-9267-60A4041A9EE7}"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21010B68-CFC3-4FE5-AD8A-030ABD08FC06}" type="slidenum">
              <a:rPr lang="zh-CN" altLang="en-US"/>
            </a:fld>
            <a:endParaRPr lang="zh-CN" altLang="en-US"/>
          </a:p>
        </p:txBody>
      </p:sp>
    </p:spTree>
  </p:cSld>
  <p:clrMapOvr>
    <a:masterClrMapping/>
  </p:clrMapOvr>
  <p:transition advTm="0">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57AAD52C-FF5A-4E4A-95E2-89069D1BB1D6}" type="datetimeFigureOut">
              <a:rPr lang="zh-CN" altLang="en-US"/>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ea typeface="+mn-ea"/>
              </a:defRPr>
            </a:lvl1pPr>
          </a:lstStyle>
          <a:p>
            <a:pPr>
              <a:defRPr/>
            </a:pPr>
            <a:fld id="{B6A6CB85-9669-413D-99A9-81471433CBC3}"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0">
    <p:rand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1.xml"/><Relationship Id="rId6" Type="http://schemas.openxmlformats.org/officeDocument/2006/relationships/tags" Target="../tags/tag1.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hyperlink" Target="http://nmt.nmg.gov.cn/zt/njgzbtxxgkzl/"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2.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1.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1" cstate="print"/>
          <a:srcRect/>
          <a:stretch>
            <a:fillRect/>
          </a:stretch>
        </a:blipFill>
        <a:effectLst/>
      </p:bgPr>
    </p:bg>
    <p:spTree>
      <p:nvGrpSpPr>
        <p:cNvPr id="1" name=""/>
        <p:cNvGrpSpPr/>
        <p:nvPr/>
      </p:nvGrpSpPr>
      <p:grpSpPr>
        <a:xfrm>
          <a:off x="0" y="0"/>
          <a:ext cx="0" cy="0"/>
          <a:chOff x="0" y="0"/>
          <a:chExt cx="0" cy="0"/>
        </a:xfrm>
      </p:grpSpPr>
      <p:sp>
        <p:nvSpPr>
          <p:cNvPr id="47" name="矩形 2"/>
          <p:cNvSpPr/>
          <p:nvPr/>
        </p:nvSpPr>
        <p:spPr>
          <a:xfrm>
            <a:off x="-1246909" y="-38491"/>
            <a:ext cx="5349311" cy="6859588"/>
          </a:xfrm>
          <a:custGeom>
            <a:avLst/>
            <a:gdLst>
              <a:gd name="connsiteX0" fmla="*/ 0 w 4716735"/>
              <a:gd name="connsiteY0" fmla="*/ 0 h 6859588"/>
              <a:gd name="connsiteX1" fmla="*/ 4716735 w 4716735"/>
              <a:gd name="connsiteY1" fmla="*/ 0 h 6859588"/>
              <a:gd name="connsiteX2" fmla="*/ 4716735 w 4716735"/>
              <a:gd name="connsiteY2" fmla="*/ 6859588 h 6859588"/>
              <a:gd name="connsiteX3" fmla="*/ 0 w 4716735"/>
              <a:gd name="connsiteY3" fmla="*/ 6859588 h 6859588"/>
              <a:gd name="connsiteX4" fmla="*/ 0 w 4716735"/>
              <a:gd name="connsiteY4" fmla="*/ 0 h 6859588"/>
              <a:gd name="connsiteX0-1" fmla="*/ 0 w 6070972"/>
              <a:gd name="connsiteY0-2" fmla="*/ 0 h 6859588"/>
              <a:gd name="connsiteX1-3" fmla="*/ 4716735 w 6070972"/>
              <a:gd name="connsiteY1-4" fmla="*/ 0 h 6859588"/>
              <a:gd name="connsiteX2-5" fmla="*/ 6070972 w 6070972"/>
              <a:gd name="connsiteY2-6" fmla="*/ 3734423 h 6859588"/>
              <a:gd name="connsiteX3-7" fmla="*/ 0 w 6070972"/>
              <a:gd name="connsiteY3-8" fmla="*/ 6859588 h 6859588"/>
              <a:gd name="connsiteX4-9" fmla="*/ 0 w 6070972"/>
              <a:gd name="connsiteY4-10" fmla="*/ 0 h 6859588"/>
              <a:gd name="connsiteX0-11" fmla="*/ 0 w 5631134"/>
              <a:gd name="connsiteY0-12" fmla="*/ 0 h 6859588"/>
              <a:gd name="connsiteX1-13" fmla="*/ 4716735 w 5631134"/>
              <a:gd name="connsiteY1-14" fmla="*/ 0 h 6859588"/>
              <a:gd name="connsiteX2-15" fmla="*/ 5631134 w 5631134"/>
              <a:gd name="connsiteY2-16" fmla="*/ 2519082 h 6859588"/>
              <a:gd name="connsiteX3-17" fmla="*/ 0 w 5631134"/>
              <a:gd name="connsiteY3-18" fmla="*/ 6859588 h 6859588"/>
              <a:gd name="connsiteX4-19" fmla="*/ 0 w 5631134"/>
              <a:gd name="connsiteY4-20" fmla="*/ 0 h 685958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31134" h="6859588">
                <a:moveTo>
                  <a:pt x="0" y="0"/>
                </a:moveTo>
                <a:lnTo>
                  <a:pt x="4716735" y="0"/>
                </a:lnTo>
                <a:lnTo>
                  <a:pt x="5631134" y="2519082"/>
                </a:lnTo>
                <a:lnTo>
                  <a:pt x="0" y="6859588"/>
                </a:lnTo>
                <a:lnTo>
                  <a:pt x="0" y="0"/>
                </a:lnTo>
                <a:close/>
              </a:path>
            </a:pathLst>
          </a:custGeom>
          <a:solidFill>
            <a:srgbClr val="C00000">
              <a:alpha val="78000"/>
            </a:srgbClr>
          </a:solidFill>
          <a:effectLst>
            <a:glow rad="254000">
              <a:schemeClr val="tx1">
                <a:lumMod val="95000"/>
                <a:lumOff val="5000"/>
                <a:alpha val="34000"/>
              </a:schemeClr>
            </a:glow>
            <a:outerShdw blurRad="50800" dist="38100" algn="l" rotWithShape="0">
              <a:prstClr val="black">
                <a:alpha val="40000"/>
              </a:prstClr>
            </a:outerShdw>
            <a:softEdge rad="0"/>
          </a:effectLst>
        </p:spPr>
        <p:txBody>
          <a:bodyPr lIns="121758" tIns="60879" rIns="121758" bIns="60879" anchor="ctr">
            <a:spAutoFit/>
          </a:bodyPr>
          <a:lstStyle/>
          <a:p>
            <a:pPr algn="ctr" defTabSz="1243330" eaLnBrk="1" fontAlgn="auto" hangingPunct="1">
              <a:spcBef>
                <a:spcPts val="0"/>
              </a:spcBef>
              <a:spcAft>
                <a:spcPts val="0"/>
              </a:spcAft>
              <a:defRPr/>
            </a:pPr>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5" name="Oval 53"/>
          <p:cNvSpPr>
            <a:spLocks noChangeArrowheads="1"/>
          </p:cNvSpPr>
          <p:nvPr/>
        </p:nvSpPr>
        <p:spPr bwMode="auto">
          <a:xfrm>
            <a:off x="871531" y="873280"/>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eaLnBrk="1" fontAlgn="auto" hangingPunct="1">
              <a:spcBef>
                <a:spcPts val="0"/>
              </a:spcBef>
              <a:spcAft>
                <a:spcPts val="0"/>
              </a:spcAft>
              <a:defRPr/>
            </a:pPr>
            <a:endParaRPr lang="zh-CN" altLang="en-US"/>
          </a:p>
        </p:txBody>
      </p:sp>
      <p:sp>
        <p:nvSpPr>
          <p:cNvPr id="48" name="Oval 53"/>
          <p:cNvSpPr>
            <a:spLocks noChangeArrowheads="1"/>
          </p:cNvSpPr>
          <p:nvPr/>
        </p:nvSpPr>
        <p:spPr bwMode="auto">
          <a:xfrm>
            <a:off x="469884" y="2789703"/>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eaLnBrk="1" fontAlgn="auto" hangingPunct="1">
              <a:spcBef>
                <a:spcPts val="0"/>
              </a:spcBef>
              <a:spcAft>
                <a:spcPts val="0"/>
              </a:spcAft>
              <a:defRPr/>
            </a:pPr>
            <a:endParaRPr lang="zh-CN" altLang="en-US"/>
          </a:p>
        </p:txBody>
      </p:sp>
      <p:grpSp>
        <p:nvGrpSpPr>
          <p:cNvPr id="50" name="组合 49"/>
          <p:cNvGrpSpPr/>
          <p:nvPr/>
        </p:nvGrpSpPr>
        <p:grpSpPr>
          <a:xfrm>
            <a:off x="737653" y="782457"/>
            <a:ext cx="2458629" cy="2458629"/>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9" name="组合 58"/>
          <p:cNvGrpSpPr/>
          <p:nvPr/>
        </p:nvGrpSpPr>
        <p:grpSpPr bwMode="auto">
          <a:xfrm>
            <a:off x="1563688" y="3362325"/>
            <a:ext cx="227012" cy="227013"/>
            <a:chOff x="2889188" y="1494971"/>
            <a:chExt cx="1360493" cy="1360493"/>
          </a:xfrm>
        </p:grpSpPr>
        <p:grpSp>
          <p:nvGrpSpPr>
            <p:cNvPr id="60" name="组合 59"/>
            <p:cNvGrpSpPr/>
            <p:nvPr/>
          </p:nvGrpSpPr>
          <p:grpSpPr>
            <a:xfrm>
              <a:off x="2889188" y="1494971"/>
              <a:ext cx="1360493" cy="1360493"/>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103" name="TextBox 60"/>
            <p:cNvSpPr txBox="1">
              <a:spLocks noChangeArrowheads="1"/>
            </p:cNvSpPr>
            <p:nvPr/>
          </p:nvSpPr>
          <p:spPr bwMode="auto">
            <a:xfrm>
              <a:off x="3185233" y="1625415"/>
              <a:ext cx="241246" cy="120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5400">
                <a:latin typeface="方正大黑简体" panose="03000509000000000000" charset="-122"/>
                <a:ea typeface="方正大黑简体" panose="03000509000000000000" charset="-122"/>
              </a:endParaRPr>
            </a:p>
          </p:txBody>
        </p:sp>
      </p:grpSp>
      <p:sp>
        <p:nvSpPr>
          <p:cNvPr id="69" name="TextBox 68"/>
          <p:cNvSpPr txBox="1">
            <a:spLocks noChangeArrowheads="1"/>
          </p:cNvSpPr>
          <p:nvPr/>
        </p:nvSpPr>
        <p:spPr bwMode="auto">
          <a:xfrm>
            <a:off x="4041775" y="2346325"/>
            <a:ext cx="48021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3600" dirty="0">
                <a:solidFill>
                  <a:srgbClr val="C00000"/>
                </a:solidFill>
                <a:latin typeface="华文琥珀" panose="02010800040101010101" pitchFamily="2" charset="-122"/>
                <a:ea typeface="华文琥珀" panose="02010800040101010101" pitchFamily="2" charset="-122"/>
              </a:rPr>
              <a:t>农机购置补贴政策解读</a:t>
            </a:r>
            <a:endParaRPr lang="zh-CN" altLang="en-US" sz="3600" dirty="0">
              <a:solidFill>
                <a:srgbClr val="C00000"/>
              </a:solidFill>
              <a:latin typeface="华文琥珀" panose="02010800040101010101" pitchFamily="2" charset="-122"/>
              <a:ea typeface="华文琥珀" panose="02010800040101010101" pitchFamily="2" charset="-122"/>
            </a:endParaRPr>
          </a:p>
        </p:txBody>
      </p:sp>
      <p:grpSp>
        <p:nvGrpSpPr>
          <p:cNvPr id="73" name="组合 72"/>
          <p:cNvGrpSpPr/>
          <p:nvPr/>
        </p:nvGrpSpPr>
        <p:grpSpPr bwMode="auto">
          <a:xfrm>
            <a:off x="6687101" y="4388445"/>
            <a:ext cx="2156931" cy="577127"/>
            <a:chOff x="494346" y="4271113"/>
            <a:chExt cx="2157118" cy="576324"/>
          </a:xfrm>
        </p:grpSpPr>
        <p:cxnSp>
          <p:nvCxnSpPr>
            <p:cNvPr id="74" name="直接连接符 73"/>
            <p:cNvCxnSpPr/>
            <p:nvPr/>
          </p:nvCxnSpPr>
          <p:spPr>
            <a:xfrm>
              <a:off x="800760" y="4543694"/>
              <a:ext cx="781118"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792023" y="4271113"/>
              <a:ext cx="1859441" cy="213697"/>
            </a:xfrm>
            <a:prstGeom prst="rect">
              <a:avLst/>
            </a:prstGeom>
            <a:noFill/>
          </p:spPr>
          <p:txBody>
            <a:bodyPr wrap="none">
              <a:spAutoFit/>
            </a:bodyPr>
            <a:lstStyle/>
            <a:p>
              <a:pPr eaLnBrk="1" fontAlgn="auto" hangingPunct="1">
                <a:spcBef>
                  <a:spcPts val="0"/>
                </a:spcBef>
                <a:spcAft>
                  <a:spcPts val="0"/>
                </a:spcAft>
                <a:defRPr/>
              </a:pPr>
              <a:r>
                <a:rPr lang="zh-CN" altLang="en-US" sz="800" b="1" spc="300" dirty="0">
                  <a:solidFill>
                    <a:schemeClr val="accent6">
                      <a:lumMod val="5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根河市农牧业机械服务中心</a:t>
              </a:r>
              <a:endParaRPr lang="zh-CN" altLang="en-US" sz="800" b="1" spc="300" dirty="0">
                <a:solidFill>
                  <a:schemeClr val="accent6">
                    <a:lumMod val="5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6" name="TextBox 75"/>
            <p:cNvSpPr txBox="1"/>
            <p:nvPr/>
          </p:nvSpPr>
          <p:spPr>
            <a:xfrm>
              <a:off x="746780" y="4572230"/>
              <a:ext cx="872566" cy="275207"/>
            </a:xfrm>
            <a:prstGeom prst="rect">
              <a:avLst/>
            </a:prstGeom>
            <a:noFill/>
          </p:spPr>
          <p:txBody>
            <a:bodyPr wrap="none">
              <a:spAutoFit/>
            </a:bodyPr>
            <a:lstStyle/>
            <a:p>
              <a:pPr eaLnBrk="1" fontAlgn="auto" hangingPunct="1">
                <a:spcBef>
                  <a:spcPts val="0"/>
                </a:spcBef>
                <a:spcAft>
                  <a:spcPts val="0"/>
                </a:spcAft>
                <a:defRPr/>
              </a:pPr>
              <a:r>
                <a:rPr lang="en-US" altLang="zh-CN" sz="1200" b="1" spc="300" dirty="0">
                  <a:solidFill>
                    <a:schemeClr val="accent6">
                      <a:lumMod val="50000"/>
                    </a:schemeClr>
                  </a:solidFill>
                  <a:latin typeface="黑体" panose="02010600030101010101" pitchFamily="49" charset="-122"/>
                  <a:ea typeface="黑体" panose="02010600030101010101" pitchFamily="49" charset="-122"/>
                </a:rPr>
                <a:t>2023.8</a:t>
              </a:r>
              <a:endParaRPr lang="zh-CN" altLang="en-US" sz="1200" b="1" spc="300" dirty="0">
                <a:solidFill>
                  <a:schemeClr val="accent6">
                    <a:lumMod val="50000"/>
                  </a:schemeClr>
                </a:solidFill>
                <a:latin typeface="黑体" panose="02010600030101010101" pitchFamily="49" charset="-122"/>
                <a:ea typeface="黑体" panose="02010600030101010101" pitchFamily="49" charset="-122"/>
              </a:endParaRPr>
            </a:p>
          </p:txBody>
        </p:sp>
        <p:grpSp>
          <p:nvGrpSpPr>
            <p:cNvPr id="77" name="组合 76"/>
            <p:cNvGrpSpPr/>
            <p:nvPr/>
          </p:nvGrpSpPr>
          <p:grpSpPr>
            <a:xfrm>
              <a:off x="494346" y="4306671"/>
              <a:ext cx="212885" cy="212885"/>
              <a:chOff x="494346" y="4306671"/>
              <a:chExt cx="212885" cy="212885"/>
            </a:xfrm>
            <a:solidFill>
              <a:srgbClr val="C00000"/>
            </a:solidFill>
          </p:grpSpPr>
          <p:sp>
            <p:nvSpPr>
              <p:cNvPr id="81" name="圆角矩形 80"/>
              <p:cNvSpPr/>
              <p:nvPr/>
            </p:nvSpPr>
            <p:spPr>
              <a:xfrm>
                <a:off x="494346" y="4306671"/>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pic>
            <p:nvPicPr>
              <p:cNvPr id="82" name="Picture 7" descr="F:\0PPT素材\zzz0g02.png"/>
              <p:cNvPicPr>
                <a:picLocks noChangeAspect="1" noChangeArrowheads="1"/>
              </p:cNvPicPr>
              <p:nvPr/>
            </p:nvPicPr>
            <p:blipFill>
              <a:blip r:embed="rId2" cstate="screen"/>
              <a:srcRect/>
              <a:stretch>
                <a:fillRect/>
              </a:stretch>
            </p:blipFill>
            <p:spPr bwMode="auto">
              <a:xfrm>
                <a:off x="534109" y="4337785"/>
                <a:ext cx="133357" cy="150656"/>
              </a:xfrm>
              <a:prstGeom prst="rect">
                <a:avLst/>
              </a:prstGeom>
              <a:grpFill/>
            </p:spPr>
          </p:pic>
        </p:grpSp>
        <p:grpSp>
          <p:nvGrpSpPr>
            <p:cNvPr id="78" name="组合 77"/>
            <p:cNvGrpSpPr/>
            <p:nvPr/>
          </p:nvGrpSpPr>
          <p:grpSpPr>
            <a:xfrm>
              <a:off x="494346" y="4587865"/>
              <a:ext cx="212885" cy="212885"/>
              <a:chOff x="494346" y="4587865"/>
              <a:chExt cx="212885" cy="212885"/>
            </a:xfrm>
            <a:solidFill>
              <a:srgbClr val="C00000"/>
            </a:solidFill>
          </p:grpSpPr>
          <p:sp>
            <p:nvSpPr>
              <p:cNvPr id="79" name="圆角矩形 78"/>
              <p:cNvSpPr/>
              <p:nvPr/>
            </p:nvSpPr>
            <p:spPr>
              <a:xfrm>
                <a:off x="494346" y="4587865"/>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pic>
            <p:nvPicPr>
              <p:cNvPr id="80" name="Picture 8" descr="F:\0PPT素材\zzz0s1.png"/>
              <p:cNvPicPr>
                <a:picLocks noChangeAspect="1" noChangeArrowheads="1"/>
              </p:cNvPicPr>
              <p:nvPr/>
            </p:nvPicPr>
            <p:blipFill>
              <a:blip r:embed="rId3" cstate="screen"/>
              <a:srcRect/>
              <a:stretch>
                <a:fillRect/>
              </a:stretch>
            </p:blipFill>
            <p:spPr bwMode="auto">
              <a:xfrm>
                <a:off x="516145" y="4614724"/>
                <a:ext cx="169286" cy="162499"/>
              </a:xfrm>
              <a:prstGeom prst="rect">
                <a:avLst/>
              </a:prstGeom>
              <a:grpFill/>
            </p:spPr>
          </p:pic>
        </p:grpSp>
      </p:grpSp>
      <p:sp>
        <p:nvSpPr>
          <p:cNvPr id="83" name="Freeform 42"/>
          <p:cNvSpPr>
            <a:spLocks noEditPoints="1"/>
          </p:cNvSpPr>
          <p:nvPr/>
        </p:nvSpPr>
        <p:spPr bwMode="auto">
          <a:xfrm>
            <a:off x="1466089" y="1385541"/>
            <a:ext cx="1145935" cy="1123083"/>
          </a:xfrm>
          <a:custGeom>
            <a:avLst/>
            <a:gdLst>
              <a:gd name="T0" fmla="*/ 25 w 596"/>
              <a:gd name="T1" fmla="*/ 345 h 583"/>
              <a:gd name="T2" fmla="*/ 25 w 596"/>
              <a:gd name="T3" fmla="*/ 62 h 583"/>
              <a:gd name="T4" fmla="*/ 61 w 596"/>
              <a:gd name="T5" fmla="*/ 26 h 583"/>
              <a:gd name="T6" fmla="*/ 534 w 596"/>
              <a:gd name="T7" fmla="*/ 26 h 583"/>
              <a:gd name="T8" fmla="*/ 570 w 596"/>
              <a:gd name="T9" fmla="*/ 62 h 583"/>
              <a:gd name="T10" fmla="*/ 570 w 596"/>
              <a:gd name="T11" fmla="*/ 345 h 583"/>
              <a:gd name="T12" fmla="*/ 534 w 596"/>
              <a:gd name="T13" fmla="*/ 381 h 583"/>
              <a:gd name="T14" fmla="*/ 61 w 596"/>
              <a:gd name="T15" fmla="*/ 381 h 583"/>
              <a:gd name="T16" fmla="*/ 25 w 596"/>
              <a:gd name="T17" fmla="*/ 345 h 583"/>
              <a:gd name="T18" fmla="*/ 534 w 596"/>
              <a:gd name="T19" fmla="*/ 406 h 583"/>
              <a:gd name="T20" fmla="*/ 596 w 596"/>
              <a:gd name="T21" fmla="*/ 345 h 583"/>
              <a:gd name="T22" fmla="*/ 596 w 596"/>
              <a:gd name="T23" fmla="*/ 62 h 583"/>
              <a:gd name="T24" fmla="*/ 534 w 596"/>
              <a:gd name="T25" fmla="*/ 0 h 583"/>
              <a:gd name="T26" fmla="*/ 61 w 596"/>
              <a:gd name="T27" fmla="*/ 0 h 583"/>
              <a:gd name="T28" fmla="*/ 0 w 596"/>
              <a:gd name="T29" fmla="*/ 62 h 583"/>
              <a:gd name="T30" fmla="*/ 0 w 596"/>
              <a:gd name="T31" fmla="*/ 345 h 583"/>
              <a:gd name="T32" fmla="*/ 61 w 596"/>
              <a:gd name="T33" fmla="*/ 406 h 583"/>
              <a:gd name="T34" fmla="*/ 245 w 596"/>
              <a:gd name="T35" fmla="*/ 406 h 583"/>
              <a:gd name="T36" fmla="*/ 245 w 596"/>
              <a:gd name="T37" fmla="*/ 462 h 583"/>
              <a:gd name="T38" fmla="*/ 61 w 596"/>
              <a:gd name="T39" fmla="*/ 462 h 583"/>
              <a:gd name="T40" fmla="*/ 0 w 596"/>
              <a:gd name="T41" fmla="*/ 524 h 583"/>
              <a:gd name="T42" fmla="*/ 0 w 596"/>
              <a:gd name="T43" fmla="*/ 570 h 583"/>
              <a:gd name="T44" fmla="*/ 12 w 596"/>
              <a:gd name="T45" fmla="*/ 583 h 583"/>
              <a:gd name="T46" fmla="*/ 583 w 596"/>
              <a:gd name="T47" fmla="*/ 583 h 583"/>
              <a:gd name="T48" fmla="*/ 596 w 596"/>
              <a:gd name="T49" fmla="*/ 570 h 583"/>
              <a:gd name="T50" fmla="*/ 596 w 596"/>
              <a:gd name="T51" fmla="*/ 524 h 583"/>
              <a:gd name="T52" fmla="*/ 534 w 596"/>
              <a:gd name="T53" fmla="*/ 462 h 583"/>
              <a:gd name="T54" fmla="*/ 351 w 596"/>
              <a:gd name="T55" fmla="*/ 462 h 583"/>
              <a:gd name="T56" fmla="*/ 351 w 596"/>
              <a:gd name="T57" fmla="*/ 406 h 583"/>
              <a:gd name="T58" fmla="*/ 534 w 596"/>
              <a:gd name="T59" fmla="*/ 406 h 583"/>
              <a:gd name="T60" fmla="*/ 544 w 596"/>
              <a:gd name="T61" fmla="*/ 345 h 583"/>
              <a:gd name="T62" fmla="*/ 544 w 596"/>
              <a:gd name="T63" fmla="*/ 62 h 583"/>
              <a:gd name="T64" fmla="*/ 534 w 596"/>
              <a:gd name="T65" fmla="*/ 52 h 583"/>
              <a:gd name="T66" fmla="*/ 61 w 596"/>
              <a:gd name="T67" fmla="*/ 52 h 583"/>
              <a:gd name="T68" fmla="*/ 51 w 596"/>
              <a:gd name="T69" fmla="*/ 62 h 583"/>
              <a:gd name="T70" fmla="*/ 51 w 596"/>
              <a:gd name="T71" fmla="*/ 345 h 583"/>
              <a:gd name="T72" fmla="*/ 61 w 596"/>
              <a:gd name="T73" fmla="*/ 355 h 583"/>
              <a:gd name="T74" fmla="*/ 534 w 596"/>
              <a:gd name="T75" fmla="*/ 355 h 583"/>
              <a:gd name="T76" fmla="*/ 544 w 596"/>
              <a:gd name="T77" fmla="*/ 345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6" h="583">
                <a:moveTo>
                  <a:pt x="25" y="345"/>
                </a:moveTo>
                <a:lnTo>
                  <a:pt x="25" y="62"/>
                </a:lnTo>
                <a:cubicBezTo>
                  <a:pt x="25" y="42"/>
                  <a:pt x="41" y="26"/>
                  <a:pt x="61" y="26"/>
                </a:cubicBezTo>
                <a:lnTo>
                  <a:pt x="534" y="26"/>
                </a:lnTo>
                <a:cubicBezTo>
                  <a:pt x="554" y="26"/>
                  <a:pt x="570" y="42"/>
                  <a:pt x="570" y="62"/>
                </a:cubicBezTo>
                <a:lnTo>
                  <a:pt x="570" y="345"/>
                </a:lnTo>
                <a:cubicBezTo>
                  <a:pt x="570" y="365"/>
                  <a:pt x="554" y="381"/>
                  <a:pt x="534" y="381"/>
                </a:cubicBezTo>
                <a:lnTo>
                  <a:pt x="61" y="381"/>
                </a:lnTo>
                <a:cubicBezTo>
                  <a:pt x="41" y="381"/>
                  <a:pt x="25" y="365"/>
                  <a:pt x="25" y="345"/>
                </a:cubicBezTo>
                <a:close/>
                <a:moveTo>
                  <a:pt x="534" y="406"/>
                </a:moveTo>
                <a:cubicBezTo>
                  <a:pt x="568" y="406"/>
                  <a:pt x="596" y="379"/>
                  <a:pt x="596" y="345"/>
                </a:cubicBezTo>
                <a:lnTo>
                  <a:pt x="596" y="62"/>
                </a:lnTo>
                <a:cubicBezTo>
                  <a:pt x="596" y="28"/>
                  <a:pt x="568" y="0"/>
                  <a:pt x="534" y="0"/>
                </a:cubicBezTo>
                <a:lnTo>
                  <a:pt x="61" y="0"/>
                </a:lnTo>
                <a:cubicBezTo>
                  <a:pt x="27" y="0"/>
                  <a:pt x="0" y="28"/>
                  <a:pt x="0" y="62"/>
                </a:cubicBezTo>
                <a:lnTo>
                  <a:pt x="0" y="345"/>
                </a:lnTo>
                <a:cubicBezTo>
                  <a:pt x="0" y="379"/>
                  <a:pt x="27" y="406"/>
                  <a:pt x="61" y="406"/>
                </a:cubicBezTo>
                <a:lnTo>
                  <a:pt x="245" y="406"/>
                </a:lnTo>
                <a:lnTo>
                  <a:pt x="245" y="462"/>
                </a:lnTo>
                <a:lnTo>
                  <a:pt x="61" y="462"/>
                </a:lnTo>
                <a:cubicBezTo>
                  <a:pt x="27" y="462"/>
                  <a:pt x="0" y="490"/>
                  <a:pt x="0" y="524"/>
                </a:cubicBezTo>
                <a:lnTo>
                  <a:pt x="0" y="570"/>
                </a:lnTo>
                <a:cubicBezTo>
                  <a:pt x="0" y="577"/>
                  <a:pt x="5" y="583"/>
                  <a:pt x="12" y="583"/>
                </a:cubicBezTo>
                <a:lnTo>
                  <a:pt x="583" y="583"/>
                </a:lnTo>
                <a:cubicBezTo>
                  <a:pt x="590" y="583"/>
                  <a:pt x="596" y="577"/>
                  <a:pt x="596" y="570"/>
                </a:cubicBezTo>
                <a:lnTo>
                  <a:pt x="596" y="524"/>
                </a:lnTo>
                <a:cubicBezTo>
                  <a:pt x="596" y="490"/>
                  <a:pt x="568" y="462"/>
                  <a:pt x="534" y="462"/>
                </a:cubicBezTo>
                <a:lnTo>
                  <a:pt x="351" y="462"/>
                </a:lnTo>
                <a:lnTo>
                  <a:pt x="351" y="406"/>
                </a:lnTo>
                <a:lnTo>
                  <a:pt x="534" y="406"/>
                </a:lnTo>
                <a:close/>
                <a:moveTo>
                  <a:pt x="544" y="345"/>
                </a:moveTo>
                <a:lnTo>
                  <a:pt x="544" y="62"/>
                </a:lnTo>
                <a:cubicBezTo>
                  <a:pt x="544" y="56"/>
                  <a:pt x="540" y="52"/>
                  <a:pt x="534" y="52"/>
                </a:cubicBezTo>
                <a:lnTo>
                  <a:pt x="61" y="52"/>
                </a:lnTo>
                <a:cubicBezTo>
                  <a:pt x="56" y="52"/>
                  <a:pt x="51" y="56"/>
                  <a:pt x="51" y="62"/>
                </a:cubicBezTo>
                <a:lnTo>
                  <a:pt x="51" y="345"/>
                </a:lnTo>
                <a:cubicBezTo>
                  <a:pt x="51" y="350"/>
                  <a:pt x="56" y="355"/>
                  <a:pt x="61" y="355"/>
                </a:cubicBezTo>
                <a:lnTo>
                  <a:pt x="534" y="355"/>
                </a:lnTo>
                <a:cubicBezTo>
                  <a:pt x="540" y="355"/>
                  <a:pt x="544" y="350"/>
                  <a:pt x="544" y="345"/>
                </a:cubicBez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8900000" scaled="1"/>
            <a:tileRect/>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lIns="68562" tIns="34281" rIns="68562" bIns="34281"/>
          <a:lstStyle/>
          <a:p>
            <a:pPr eaLnBrk="1" fontAlgn="auto" hangingPunct="1">
              <a:spcBef>
                <a:spcPts val="0"/>
              </a:spcBef>
              <a:spcAft>
                <a:spcPts val="0"/>
              </a:spcAft>
              <a:defRPr/>
            </a:pPr>
            <a:endParaRPr lang="zh-CN" altLang="en-US">
              <a:latin typeface="+mn-lt"/>
              <a:ea typeface="+mn-ea"/>
            </a:endParaRPr>
          </a:p>
        </p:txBody>
      </p:sp>
      <p:sp>
        <p:nvSpPr>
          <p:cNvPr id="84" name="椭圆 83"/>
          <p:cNvSpPr/>
          <p:nvPr/>
        </p:nvSpPr>
        <p:spPr>
          <a:xfrm>
            <a:off x="1677988" y="508000"/>
            <a:ext cx="274637" cy="274638"/>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85" name="组合 84"/>
          <p:cNvGrpSpPr/>
          <p:nvPr/>
        </p:nvGrpSpPr>
        <p:grpSpPr>
          <a:xfrm>
            <a:off x="3046206" y="2705534"/>
            <a:ext cx="219777" cy="219777"/>
            <a:chOff x="304800" y="673100"/>
            <a:chExt cx="4000500" cy="4000500"/>
          </a:xfrm>
          <a:effectLst>
            <a:outerShdw blurRad="381000" dist="152400" dir="8100000" algn="tr" rotWithShape="0">
              <a:prstClr val="black">
                <a:alpha val="7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7" name="椭圆 8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88" name="椭圆 87"/>
          <p:cNvSpPr/>
          <p:nvPr/>
        </p:nvSpPr>
        <p:spPr>
          <a:xfrm>
            <a:off x="3181350" y="1671638"/>
            <a:ext cx="274638" cy="276225"/>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椭圆 88"/>
          <p:cNvSpPr/>
          <p:nvPr/>
        </p:nvSpPr>
        <p:spPr>
          <a:xfrm>
            <a:off x="1093788" y="3254375"/>
            <a:ext cx="138112" cy="136525"/>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0" name="TextBox 7"/>
          <p:cNvSpPr>
            <a:spLocks noChangeArrowheads="1"/>
          </p:cNvSpPr>
          <p:nvPr/>
        </p:nvSpPr>
        <p:spPr bwMode="auto">
          <a:xfrm>
            <a:off x="4626610" y="1765300"/>
            <a:ext cx="437261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b="1" dirty="0">
                <a:solidFill>
                  <a:srgbClr val="002060"/>
                </a:solidFill>
                <a:latin typeface="黑体" panose="02010600030101010101" pitchFamily="49" charset="-122"/>
                <a:ea typeface="黑体" panose="02010600030101010101" pitchFamily="49" charset="-122"/>
                <a:cs typeface="LilyUPC" panose="020B0604020202020204" charset="-34"/>
                <a:sym typeface="微软雅黑" panose="020B0503020204020204" pitchFamily="34" charset="-122"/>
              </a:rPr>
              <a:t>根河市</a:t>
            </a:r>
            <a:r>
              <a:rPr lang="zh-CN" altLang="en-US" dirty="0">
                <a:solidFill>
                  <a:srgbClr val="002060"/>
                </a:solidFill>
                <a:latin typeface="方正大黑简体" panose="03000509000000000000" charset="-122"/>
                <a:ea typeface="方正大黑简体" panose="03000509000000000000" charset="-122"/>
                <a:cs typeface="LilyUPC" panose="020B0604020202020204" charset="-34"/>
                <a:sym typeface="微软雅黑" panose="020B0503020204020204" pitchFamily="34" charset="-122"/>
              </a:rPr>
              <a:t>（</a:t>
            </a:r>
            <a:r>
              <a:rPr lang="zh-CN" altLang="en-US" b="1" dirty="0">
                <a:solidFill>
                  <a:srgbClr val="002060"/>
                </a:solidFill>
                <a:latin typeface="黑体" panose="02010600030101010101" pitchFamily="49" charset="-122"/>
                <a:ea typeface="黑体" panose="02010600030101010101" pitchFamily="49" charset="-122"/>
                <a:cs typeface="LilyUPC" panose="020B0604020202020204" charset="-34"/>
                <a:sym typeface="微软雅黑" panose="020B0503020204020204" pitchFamily="34" charset="-122"/>
              </a:rPr>
              <a:t>2023年更新版</a:t>
            </a:r>
            <a:r>
              <a:rPr lang="zh-CN" altLang="en-US" dirty="0">
                <a:solidFill>
                  <a:srgbClr val="002060"/>
                </a:solidFill>
                <a:latin typeface="方正大黑简体" panose="03000509000000000000" charset="-122"/>
                <a:ea typeface="方正大黑简体" panose="03000509000000000000" charset="-122"/>
                <a:cs typeface="LilyUPC" panose="020B0604020202020204" charset="-34"/>
                <a:sym typeface="微软雅黑" panose="020B0503020204020204" pitchFamily="34" charset="-122"/>
              </a:rPr>
              <a:t>）</a:t>
            </a:r>
            <a:endParaRPr lang="zh-CN" altLang="en-US" b="1" dirty="0">
              <a:solidFill>
                <a:srgbClr val="002060"/>
              </a:solidFill>
              <a:latin typeface="黑体" panose="02010600030101010101" pitchFamily="49" charset="-122"/>
              <a:ea typeface="黑体" panose="02010600030101010101" pitchFamily="49" charset="-122"/>
              <a:cs typeface="LilyUPC" panose="020B0604020202020204" charset="-34"/>
              <a:sym typeface="微软雅黑" panose="020B0503020204020204" pitchFamily="34" charset="-122"/>
            </a:endParaRPr>
          </a:p>
        </p:txBody>
      </p:sp>
      <p:cxnSp>
        <p:nvCxnSpPr>
          <p:cNvPr id="58" name="直接连接符 57"/>
          <p:cNvCxnSpPr/>
          <p:nvPr/>
        </p:nvCxnSpPr>
        <p:spPr>
          <a:xfrm>
            <a:off x="4562475" y="2346325"/>
            <a:ext cx="4175125" cy="0"/>
          </a:xfrm>
          <a:prstGeom prst="line">
            <a:avLst/>
          </a:prstGeom>
        </p:spPr>
        <p:style>
          <a:lnRef idx="2">
            <a:schemeClr val="accent2"/>
          </a:lnRef>
          <a:fillRef idx="0">
            <a:schemeClr val="accent2"/>
          </a:fillRef>
          <a:effectRef idx="1">
            <a:schemeClr val="accent2"/>
          </a:effectRef>
          <a:fontRef idx="minor">
            <a:schemeClr val="tx1"/>
          </a:fontRef>
        </p:style>
      </p:cxnSp>
    </p:spTree>
  </p:cSld>
  <p:clrMapOvr>
    <a:masterClrMapping/>
  </p:clrMapOvr>
  <p:transition spd="slow"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80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500"/>
                                        <p:tgtEl>
                                          <p:spTgt spid="59"/>
                                        </p:tgtEl>
                                      </p:cBhvr>
                                    </p:animEffect>
                                  </p:childTnLst>
                                </p:cTn>
                              </p:par>
                              <p:par>
                                <p:cTn id="12" presetID="1" presetClass="entr" presetSubtype="0" fill="hold" grpId="0" nodeType="withEffect">
                                  <p:stCondLst>
                                    <p:cond delay="800"/>
                                  </p:stCondLst>
                                  <p:childTnLst>
                                    <p:set>
                                      <p:cBhvr>
                                        <p:cTn id="13" dur="1" fill="hold">
                                          <p:stCondLst>
                                            <p:cond delay="0"/>
                                          </p:stCondLst>
                                        </p:cTn>
                                        <p:tgtEl>
                                          <p:spTgt spid="88"/>
                                        </p:tgtEl>
                                        <p:attrNameLst>
                                          <p:attrName>style.visibility</p:attrName>
                                        </p:attrNameLst>
                                      </p:cBhvr>
                                      <p:to>
                                        <p:strVal val="visible"/>
                                      </p:to>
                                    </p:set>
                                  </p:childTnLst>
                                </p:cTn>
                              </p:par>
                              <p:par>
                                <p:cTn id="14" presetID="53" presetClass="entr" presetSubtype="16" fill="hold" grpId="1" nodeType="withEffect">
                                  <p:stCondLst>
                                    <p:cond delay="800"/>
                                  </p:stCondLst>
                                  <p:childTnLst>
                                    <p:set>
                                      <p:cBhvr>
                                        <p:cTn id="15" dur="1" fill="hold">
                                          <p:stCondLst>
                                            <p:cond delay="0"/>
                                          </p:stCondLst>
                                        </p:cTn>
                                        <p:tgtEl>
                                          <p:spTgt spid="88"/>
                                        </p:tgtEl>
                                        <p:attrNameLst>
                                          <p:attrName>style.visibility</p:attrName>
                                        </p:attrNameLst>
                                      </p:cBhvr>
                                      <p:to>
                                        <p:strVal val="visible"/>
                                      </p:to>
                                    </p:set>
                                    <p:anim calcmode="lin" valueType="num">
                                      <p:cBhvr>
                                        <p:cTn id="16" dur="1000" fill="hold"/>
                                        <p:tgtEl>
                                          <p:spTgt spid="88"/>
                                        </p:tgtEl>
                                        <p:attrNameLst>
                                          <p:attrName>ppt_w</p:attrName>
                                        </p:attrNameLst>
                                      </p:cBhvr>
                                      <p:tavLst>
                                        <p:tav tm="0">
                                          <p:val>
                                            <p:fltVal val="0"/>
                                          </p:val>
                                        </p:tav>
                                        <p:tav tm="100000">
                                          <p:val>
                                            <p:strVal val="#ppt_w"/>
                                          </p:val>
                                        </p:tav>
                                      </p:tavLst>
                                    </p:anim>
                                    <p:anim calcmode="lin" valueType="num">
                                      <p:cBhvr>
                                        <p:cTn id="17" dur="1000" fill="hold"/>
                                        <p:tgtEl>
                                          <p:spTgt spid="88"/>
                                        </p:tgtEl>
                                        <p:attrNameLst>
                                          <p:attrName>ppt_h</p:attrName>
                                        </p:attrNameLst>
                                      </p:cBhvr>
                                      <p:tavLst>
                                        <p:tav tm="0">
                                          <p:val>
                                            <p:fltVal val="0"/>
                                          </p:val>
                                        </p:tav>
                                        <p:tav tm="100000">
                                          <p:val>
                                            <p:strVal val="#ppt_h"/>
                                          </p:val>
                                        </p:tav>
                                      </p:tavLst>
                                    </p:anim>
                                    <p:animEffect transition="in" filter="fade">
                                      <p:cBhvr>
                                        <p:cTn id="18" dur="1000"/>
                                        <p:tgtEl>
                                          <p:spTgt spid="88"/>
                                        </p:tgtEl>
                                      </p:cBhvr>
                                    </p:animEffect>
                                  </p:childTnLst>
                                </p:cTn>
                              </p:par>
                              <p:par>
                                <p:cTn id="19" presetID="64" presetClass="path" presetSubtype="0" fill="hold" grpId="2" nodeType="withEffect">
                                  <p:stCondLst>
                                    <p:cond delay="800"/>
                                  </p:stCondLst>
                                  <p:childTnLst>
                                    <p:animMotion origin="layout" path="M -2.22222E-6 1.18319E-6 L 0.21702 -0.37071 " pathEditMode="relative" rAng="0" ptsTypes="AA">
                                      <p:cBhvr>
                                        <p:cTn id="20" dur="1000" spd="-100000" fill="hold"/>
                                        <p:tgtEl>
                                          <p:spTgt spid="88"/>
                                        </p:tgtEl>
                                        <p:attrNameLst>
                                          <p:attrName>ppt_x</p:attrName>
                                          <p:attrName>ppt_y</p:attrName>
                                        </p:attrNameLst>
                                      </p:cBhvr>
                                      <p:rCtr x="10851" y="-18536"/>
                                    </p:animMotion>
                                  </p:childTnLst>
                                </p:cTn>
                              </p:par>
                              <p:par>
                                <p:cTn id="21" presetID="1" presetClass="entr" presetSubtype="0" fill="hold" grpId="0" nodeType="withEffect">
                                  <p:stCondLst>
                                    <p:cond delay="800"/>
                                  </p:stCondLst>
                                  <p:childTnLst>
                                    <p:set>
                                      <p:cBhvr>
                                        <p:cTn id="22" dur="1" fill="hold">
                                          <p:stCondLst>
                                            <p:cond delay="0"/>
                                          </p:stCondLst>
                                        </p:cTn>
                                        <p:tgtEl>
                                          <p:spTgt spid="84"/>
                                        </p:tgtEl>
                                        <p:attrNameLst>
                                          <p:attrName>style.visibility</p:attrName>
                                        </p:attrNameLst>
                                      </p:cBhvr>
                                      <p:to>
                                        <p:strVal val="visible"/>
                                      </p:to>
                                    </p:set>
                                  </p:childTnLst>
                                </p:cTn>
                              </p:par>
                              <p:par>
                                <p:cTn id="23" presetID="53" presetClass="entr" presetSubtype="16" fill="hold" grpId="1" nodeType="withEffect">
                                  <p:stCondLst>
                                    <p:cond delay="800"/>
                                  </p:stCondLst>
                                  <p:childTnLst>
                                    <p:set>
                                      <p:cBhvr>
                                        <p:cTn id="24" dur="1" fill="hold">
                                          <p:stCondLst>
                                            <p:cond delay="0"/>
                                          </p:stCondLst>
                                        </p:cTn>
                                        <p:tgtEl>
                                          <p:spTgt spid="84"/>
                                        </p:tgtEl>
                                        <p:attrNameLst>
                                          <p:attrName>style.visibility</p:attrName>
                                        </p:attrNameLst>
                                      </p:cBhvr>
                                      <p:to>
                                        <p:strVal val="visible"/>
                                      </p:to>
                                    </p:set>
                                    <p:anim calcmode="lin" valueType="num">
                                      <p:cBhvr>
                                        <p:cTn id="25" dur="1000" fill="hold"/>
                                        <p:tgtEl>
                                          <p:spTgt spid="84"/>
                                        </p:tgtEl>
                                        <p:attrNameLst>
                                          <p:attrName>ppt_w</p:attrName>
                                        </p:attrNameLst>
                                      </p:cBhvr>
                                      <p:tavLst>
                                        <p:tav tm="0">
                                          <p:val>
                                            <p:fltVal val="0"/>
                                          </p:val>
                                        </p:tav>
                                        <p:tav tm="100000">
                                          <p:val>
                                            <p:strVal val="#ppt_w"/>
                                          </p:val>
                                        </p:tav>
                                      </p:tavLst>
                                    </p:anim>
                                    <p:anim calcmode="lin" valueType="num">
                                      <p:cBhvr>
                                        <p:cTn id="26" dur="1000" fill="hold"/>
                                        <p:tgtEl>
                                          <p:spTgt spid="84"/>
                                        </p:tgtEl>
                                        <p:attrNameLst>
                                          <p:attrName>ppt_h</p:attrName>
                                        </p:attrNameLst>
                                      </p:cBhvr>
                                      <p:tavLst>
                                        <p:tav tm="0">
                                          <p:val>
                                            <p:fltVal val="0"/>
                                          </p:val>
                                        </p:tav>
                                        <p:tav tm="100000">
                                          <p:val>
                                            <p:strVal val="#ppt_h"/>
                                          </p:val>
                                        </p:tav>
                                      </p:tavLst>
                                    </p:anim>
                                    <p:animEffect transition="in" filter="fade">
                                      <p:cBhvr>
                                        <p:cTn id="27" dur="1000"/>
                                        <p:tgtEl>
                                          <p:spTgt spid="84"/>
                                        </p:tgtEl>
                                      </p:cBhvr>
                                    </p:animEffect>
                                  </p:childTnLst>
                                </p:cTn>
                              </p:par>
                              <p:par>
                                <p:cTn id="28" presetID="64" presetClass="path" presetSubtype="0" fill="hold" grpId="2" nodeType="withEffect">
                                  <p:stCondLst>
                                    <p:cond delay="800"/>
                                  </p:stCondLst>
                                  <p:childTnLst>
                                    <p:animMotion origin="layout" path="M 2.77778E-6 2.422E-6 L 0.39375 -0.33797 " pathEditMode="relative" rAng="0" ptsTypes="AA">
                                      <p:cBhvr>
                                        <p:cTn id="29" dur="1000" spd="-100000" fill="hold"/>
                                        <p:tgtEl>
                                          <p:spTgt spid="84"/>
                                        </p:tgtEl>
                                        <p:attrNameLst>
                                          <p:attrName>ppt_x</p:attrName>
                                          <p:attrName>ppt_y</p:attrName>
                                        </p:attrNameLst>
                                      </p:cBhvr>
                                      <p:rCtr x="19688" y="-16898"/>
                                    </p:animMotion>
                                  </p:childTnLst>
                                </p:cTn>
                              </p:par>
                              <p:par>
                                <p:cTn id="30" presetID="1" presetClass="entr" presetSubtype="0" fill="hold" grpId="0" nodeType="withEffect">
                                  <p:stCondLst>
                                    <p:cond delay="800"/>
                                  </p:stCondLst>
                                  <p:childTnLst>
                                    <p:set>
                                      <p:cBhvr>
                                        <p:cTn id="31" dur="1" fill="hold">
                                          <p:stCondLst>
                                            <p:cond delay="0"/>
                                          </p:stCondLst>
                                        </p:cTn>
                                        <p:tgtEl>
                                          <p:spTgt spid="89"/>
                                        </p:tgtEl>
                                        <p:attrNameLst>
                                          <p:attrName>style.visibility</p:attrName>
                                        </p:attrNameLst>
                                      </p:cBhvr>
                                      <p:to>
                                        <p:strVal val="visible"/>
                                      </p:to>
                                    </p:set>
                                  </p:childTnLst>
                                </p:cTn>
                              </p:par>
                              <p:par>
                                <p:cTn id="32" presetID="53" presetClass="entr" presetSubtype="16" fill="hold" grpId="1" nodeType="withEffect">
                                  <p:stCondLst>
                                    <p:cond delay="800"/>
                                  </p:stCondLst>
                                  <p:childTnLst>
                                    <p:set>
                                      <p:cBhvr>
                                        <p:cTn id="33" dur="1" fill="hold">
                                          <p:stCondLst>
                                            <p:cond delay="0"/>
                                          </p:stCondLst>
                                        </p:cTn>
                                        <p:tgtEl>
                                          <p:spTgt spid="89"/>
                                        </p:tgtEl>
                                        <p:attrNameLst>
                                          <p:attrName>style.visibility</p:attrName>
                                        </p:attrNameLst>
                                      </p:cBhvr>
                                      <p:to>
                                        <p:strVal val="visible"/>
                                      </p:to>
                                    </p:set>
                                    <p:anim calcmode="lin" valueType="num">
                                      <p:cBhvr>
                                        <p:cTn id="34" dur="1000" fill="hold"/>
                                        <p:tgtEl>
                                          <p:spTgt spid="89"/>
                                        </p:tgtEl>
                                        <p:attrNameLst>
                                          <p:attrName>ppt_w</p:attrName>
                                        </p:attrNameLst>
                                      </p:cBhvr>
                                      <p:tavLst>
                                        <p:tav tm="0">
                                          <p:val>
                                            <p:fltVal val="0"/>
                                          </p:val>
                                        </p:tav>
                                        <p:tav tm="100000">
                                          <p:val>
                                            <p:strVal val="#ppt_w"/>
                                          </p:val>
                                        </p:tav>
                                      </p:tavLst>
                                    </p:anim>
                                    <p:anim calcmode="lin" valueType="num">
                                      <p:cBhvr>
                                        <p:cTn id="35" dur="1000" fill="hold"/>
                                        <p:tgtEl>
                                          <p:spTgt spid="89"/>
                                        </p:tgtEl>
                                        <p:attrNameLst>
                                          <p:attrName>ppt_h</p:attrName>
                                        </p:attrNameLst>
                                      </p:cBhvr>
                                      <p:tavLst>
                                        <p:tav tm="0">
                                          <p:val>
                                            <p:fltVal val="0"/>
                                          </p:val>
                                        </p:tav>
                                        <p:tav tm="100000">
                                          <p:val>
                                            <p:strVal val="#ppt_h"/>
                                          </p:val>
                                        </p:tav>
                                      </p:tavLst>
                                    </p:anim>
                                    <p:animEffect transition="in" filter="fade">
                                      <p:cBhvr>
                                        <p:cTn id="36" dur="1000"/>
                                        <p:tgtEl>
                                          <p:spTgt spid="89"/>
                                        </p:tgtEl>
                                      </p:cBhvr>
                                    </p:animEffect>
                                  </p:childTnLst>
                                </p:cTn>
                              </p:par>
                              <p:par>
                                <p:cTn id="37" presetID="64" presetClass="path" presetSubtype="0" fill="hold" grpId="2" nodeType="withEffect">
                                  <p:stCondLst>
                                    <p:cond delay="800"/>
                                  </p:stCondLst>
                                  <p:childTnLst>
                                    <p:animMotion origin="layout" path="M 5E-6 2.09762E-6 L -0.18855 -1.11369 " pathEditMode="relative" rAng="0" ptsTypes="AA">
                                      <p:cBhvr>
                                        <p:cTn id="38" dur="1000" spd="-100000" fill="hold"/>
                                        <p:tgtEl>
                                          <p:spTgt spid="89"/>
                                        </p:tgtEl>
                                        <p:attrNameLst>
                                          <p:attrName>ppt_x</p:attrName>
                                          <p:attrName>ppt_y</p:attrName>
                                        </p:attrNameLst>
                                      </p:cBhvr>
                                      <p:rCtr x="-9427" y="-55700"/>
                                    </p:animMotion>
                                  </p:childTnLst>
                                </p:cTn>
                              </p:par>
                              <p:par>
                                <p:cTn id="39" presetID="2" presetClass="entr" presetSubtype="4" fill="hold" nodeType="withEffect">
                                  <p:stCondLst>
                                    <p:cond delay="1800"/>
                                  </p:stCondLst>
                                  <p:childTnLst>
                                    <p:set>
                                      <p:cBhvr>
                                        <p:cTn id="40" dur="1" fill="hold">
                                          <p:stCondLst>
                                            <p:cond delay="0"/>
                                          </p:stCondLst>
                                        </p:cTn>
                                        <p:tgtEl>
                                          <p:spTgt spid="48"/>
                                        </p:tgtEl>
                                        <p:attrNameLst>
                                          <p:attrName>style.visibility</p:attrName>
                                        </p:attrNameLst>
                                      </p:cBhvr>
                                      <p:to>
                                        <p:strVal val="visible"/>
                                      </p:to>
                                    </p:set>
                                    <p:anim calcmode="lin" valueType="num">
                                      <p:cBhvr additive="base">
                                        <p:cTn id="41" dur="500" fill="hold"/>
                                        <p:tgtEl>
                                          <p:spTgt spid="48"/>
                                        </p:tgtEl>
                                        <p:attrNameLst>
                                          <p:attrName>ppt_x</p:attrName>
                                        </p:attrNameLst>
                                      </p:cBhvr>
                                      <p:tavLst>
                                        <p:tav tm="0">
                                          <p:val>
                                            <p:strVal val="#ppt_x"/>
                                          </p:val>
                                        </p:tav>
                                        <p:tav tm="100000">
                                          <p:val>
                                            <p:strVal val="#ppt_x"/>
                                          </p:val>
                                        </p:tav>
                                      </p:tavLst>
                                    </p:anim>
                                    <p:anim calcmode="lin" valueType="num">
                                      <p:cBhvr additive="base">
                                        <p:cTn id="42" dur="500" fill="hold"/>
                                        <p:tgtEl>
                                          <p:spTgt spid="48"/>
                                        </p:tgtEl>
                                        <p:attrNameLst>
                                          <p:attrName>ppt_y</p:attrName>
                                        </p:attrNameLst>
                                      </p:cBhvr>
                                      <p:tavLst>
                                        <p:tav tm="0">
                                          <p:val>
                                            <p:strVal val="1+#ppt_h/2"/>
                                          </p:val>
                                        </p:tav>
                                        <p:tav tm="100000">
                                          <p:val>
                                            <p:strVal val="#ppt_y"/>
                                          </p:val>
                                        </p:tav>
                                      </p:tavLst>
                                    </p:anim>
                                  </p:childTnLst>
                                </p:cTn>
                              </p:par>
                              <p:par>
                                <p:cTn id="43" presetID="12" presetClass="entr" presetSubtype="8" fill="hold" nodeType="withEffect">
                                  <p:stCondLst>
                                    <p:cond delay="1600"/>
                                  </p:stCondLst>
                                  <p:childTnLst>
                                    <p:set>
                                      <p:cBhvr>
                                        <p:cTn id="44" dur="1" fill="hold">
                                          <p:stCondLst>
                                            <p:cond delay="0"/>
                                          </p:stCondLst>
                                        </p:cTn>
                                        <p:tgtEl>
                                          <p:spTgt spid="5"/>
                                        </p:tgtEl>
                                        <p:attrNameLst>
                                          <p:attrName>style.visibility</p:attrName>
                                        </p:attrNameLst>
                                      </p:cBhvr>
                                      <p:to>
                                        <p:strVal val="visible"/>
                                      </p:to>
                                    </p:set>
                                    <p:animEffect transition="in" filter="slide(fromLeft)">
                                      <p:cBhvr>
                                        <p:cTn id="45" dur="500"/>
                                        <p:tgtEl>
                                          <p:spTgt spid="5"/>
                                        </p:tgtEl>
                                      </p:cBhvr>
                                    </p:animEffect>
                                  </p:childTnLst>
                                </p:cTn>
                              </p:par>
                              <p:par>
                                <p:cTn id="46" presetID="1" presetClass="entr" presetSubtype="0" fill="hold" nodeType="withEffect">
                                  <p:stCondLst>
                                    <p:cond delay="1600"/>
                                  </p:stCondLst>
                                  <p:childTnLst>
                                    <p:set>
                                      <p:cBhvr>
                                        <p:cTn id="47" dur="1" fill="hold">
                                          <p:stCondLst>
                                            <p:cond delay="0"/>
                                          </p:stCondLst>
                                        </p:cTn>
                                        <p:tgtEl>
                                          <p:spTgt spid="85"/>
                                        </p:tgtEl>
                                        <p:attrNameLst>
                                          <p:attrName>style.visibility</p:attrName>
                                        </p:attrNameLst>
                                      </p:cBhvr>
                                      <p:to>
                                        <p:strVal val="visible"/>
                                      </p:to>
                                    </p:set>
                                  </p:childTnLst>
                                </p:cTn>
                              </p:par>
                              <p:par>
                                <p:cTn id="48" presetID="53" presetClass="entr" presetSubtype="16" fill="hold" nodeType="withEffect">
                                  <p:stCondLst>
                                    <p:cond delay="1600"/>
                                  </p:stCondLst>
                                  <p:childTnLst>
                                    <p:set>
                                      <p:cBhvr>
                                        <p:cTn id="49" dur="1" fill="hold">
                                          <p:stCondLst>
                                            <p:cond delay="0"/>
                                          </p:stCondLst>
                                        </p:cTn>
                                        <p:tgtEl>
                                          <p:spTgt spid="85"/>
                                        </p:tgtEl>
                                        <p:attrNameLst>
                                          <p:attrName>style.visibility</p:attrName>
                                        </p:attrNameLst>
                                      </p:cBhvr>
                                      <p:to>
                                        <p:strVal val="visible"/>
                                      </p:to>
                                    </p:set>
                                    <p:anim calcmode="lin" valueType="num">
                                      <p:cBhvr>
                                        <p:cTn id="50" dur="1000" fill="hold"/>
                                        <p:tgtEl>
                                          <p:spTgt spid="85"/>
                                        </p:tgtEl>
                                        <p:attrNameLst>
                                          <p:attrName>ppt_w</p:attrName>
                                        </p:attrNameLst>
                                      </p:cBhvr>
                                      <p:tavLst>
                                        <p:tav tm="0">
                                          <p:val>
                                            <p:fltVal val="0"/>
                                          </p:val>
                                        </p:tav>
                                        <p:tav tm="100000">
                                          <p:val>
                                            <p:strVal val="#ppt_w"/>
                                          </p:val>
                                        </p:tav>
                                      </p:tavLst>
                                    </p:anim>
                                    <p:anim calcmode="lin" valueType="num">
                                      <p:cBhvr>
                                        <p:cTn id="51" dur="1000" fill="hold"/>
                                        <p:tgtEl>
                                          <p:spTgt spid="85"/>
                                        </p:tgtEl>
                                        <p:attrNameLst>
                                          <p:attrName>ppt_h</p:attrName>
                                        </p:attrNameLst>
                                      </p:cBhvr>
                                      <p:tavLst>
                                        <p:tav tm="0">
                                          <p:val>
                                            <p:fltVal val="0"/>
                                          </p:val>
                                        </p:tav>
                                        <p:tav tm="100000">
                                          <p:val>
                                            <p:strVal val="#ppt_h"/>
                                          </p:val>
                                        </p:tav>
                                      </p:tavLst>
                                    </p:anim>
                                    <p:animEffect transition="in" filter="fade">
                                      <p:cBhvr>
                                        <p:cTn id="52" dur="1000"/>
                                        <p:tgtEl>
                                          <p:spTgt spid="85"/>
                                        </p:tgtEl>
                                      </p:cBhvr>
                                    </p:animEffect>
                                  </p:childTnLst>
                                </p:cTn>
                              </p:par>
                              <p:par>
                                <p:cTn id="53" presetID="64" presetClass="path" presetSubtype="0" fill="hold" nodeType="withEffect">
                                  <p:stCondLst>
                                    <p:cond delay="1600"/>
                                  </p:stCondLst>
                                  <p:childTnLst>
                                    <p:animMotion origin="layout" path="M 1.38889E-6 3.41057E-6 L -0.71736 -0.40563 " pathEditMode="relative" rAng="0" ptsTypes="AA">
                                      <p:cBhvr>
                                        <p:cTn id="54" dur="1000" spd="-100000" fill="hold"/>
                                        <p:tgtEl>
                                          <p:spTgt spid="85"/>
                                        </p:tgtEl>
                                        <p:attrNameLst>
                                          <p:attrName>ppt_x</p:attrName>
                                          <p:attrName>ppt_y</p:attrName>
                                        </p:attrNameLst>
                                      </p:cBhvr>
                                      <p:rCtr x="-35868" y="-20297"/>
                                    </p:animMotion>
                                  </p:childTnLst>
                                </p:cTn>
                              </p:par>
                            </p:childTnLst>
                          </p:cTn>
                        </p:par>
                        <p:par>
                          <p:cTn id="55" fill="hold">
                            <p:stCondLst>
                              <p:cond delay="500"/>
                            </p:stCondLst>
                            <p:childTnLst>
                              <p:par>
                                <p:cTn id="56" presetID="31" presetClass="entr" presetSubtype="0"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p:cTn id="58" dur="1000" fill="hold"/>
                                        <p:tgtEl>
                                          <p:spTgt spid="50"/>
                                        </p:tgtEl>
                                        <p:attrNameLst>
                                          <p:attrName>ppt_w</p:attrName>
                                        </p:attrNameLst>
                                      </p:cBhvr>
                                      <p:tavLst>
                                        <p:tav tm="0">
                                          <p:val>
                                            <p:fltVal val="0"/>
                                          </p:val>
                                        </p:tav>
                                        <p:tav tm="100000">
                                          <p:val>
                                            <p:strVal val="#ppt_w"/>
                                          </p:val>
                                        </p:tav>
                                      </p:tavLst>
                                    </p:anim>
                                    <p:anim calcmode="lin" valueType="num">
                                      <p:cBhvr>
                                        <p:cTn id="59" dur="1000" fill="hold"/>
                                        <p:tgtEl>
                                          <p:spTgt spid="50"/>
                                        </p:tgtEl>
                                        <p:attrNameLst>
                                          <p:attrName>ppt_h</p:attrName>
                                        </p:attrNameLst>
                                      </p:cBhvr>
                                      <p:tavLst>
                                        <p:tav tm="0">
                                          <p:val>
                                            <p:fltVal val="0"/>
                                          </p:val>
                                        </p:tav>
                                        <p:tav tm="100000">
                                          <p:val>
                                            <p:strVal val="#ppt_h"/>
                                          </p:val>
                                        </p:tav>
                                      </p:tavLst>
                                    </p:anim>
                                    <p:anim calcmode="lin" valueType="num">
                                      <p:cBhvr>
                                        <p:cTn id="60" dur="1000" fill="hold"/>
                                        <p:tgtEl>
                                          <p:spTgt spid="50"/>
                                        </p:tgtEl>
                                        <p:attrNameLst>
                                          <p:attrName>style.rotation</p:attrName>
                                        </p:attrNameLst>
                                      </p:cBhvr>
                                      <p:tavLst>
                                        <p:tav tm="0">
                                          <p:val>
                                            <p:fltVal val="90"/>
                                          </p:val>
                                        </p:tav>
                                        <p:tav tm="100000">
                                          <p:val>
                                            <p:fltVal val="0"/>
                                          </p:val>
                                        </p:tav>
                                      </p:tavLst>
                                    </p:anim>
                                    <p:animEffect transition="in" filter="fade">
                                      <p:cBhvr>
                                        <p:cTn id="61" dur="1000"/>
                                        <p:tgtEl>
                                          <p:spTgt spid="50"/>
                                        </p:tgtEl>
                                      </p:cBhvr>
                                    </p:animEffect>
                                  </p:childTnLst>
                                </p:cTn>
                              </p:par>
                            </p:childTnLst>
                          </p:cTn>
                        </p:par>
                        <p:par>
                          <p:cTn id="62" fill="hold">
                            <p:stCondLst>
                              <p:cond delay="1500"/>
                            </p:stCondLst>
                            <p:childTnLst>
                              <p:par>
                                <p:cTn id="63" presetID="6" presetClass="entr" presetSubtype="16" fill="hold" nodeType="afterEffect">
                                  <p:stCondLst>
                                    <p:cond delay="0"/>
                                  </p:stCondLst>
                                  <p:childTnLst>
                                    <p:set>
                                      <p:cBhvr>
                                        <p:cTn id="64" dur="1" fill="hold">
                                          <p:stCondLst>
                                            <p:cond delay="0"/>
                                          </p:stCondLst>
                                        </p:cTn>
                                        <p:tgtEl>
                                          <p:spTgt spid="83"/>
                                        </p:tgtEl>
                                        <p:attrNameLst>
                                          <p:attrName>style.visibility</p:attrName>
                                        </p:attrNameLst>
                                      </p:cBhvr>
                                      <p:to>
                                        <p:strVal val="visible"/>
                                      </p:to>
                                    </p:set>
                                    <p:animEffect transition="in" filter="circle(in)">
                                      <p:cBhvr>
                                        <p:cTn id="65" dur="2000"/>
                                        <p:tgtEl>
                                          <p:spTgt spid="83"/>
                                        </p:tgtEl>
                                      </p:cBhvr>
                                    </p:animEffect>
                                  </p:childTnLst>
                                </p:cTn>
                              </p:par>
                            </p:childTnLst>
                          </p:cTn>
                        </p:par>
                        <p:par>
                          <p:cTn id="66" fill="hold">
                            <p:stCondLst>
                              <p:cond delay="3500"/>
                            </p:stCondLst>
                            <p:childTnLst>
                              <p:par>
                                <p:cTn id="67" presetID="2" presetClass="entr" presetSubtype="8" fill="hold" grpId="0" nodeType="afterEffect">
                                  <p:stCondLst>
                                    <p:cond delay="0"/>
                                  </p:stCondLst>
                                  <p:iterate type="lt">
                                    <p:tmPct val="36000"/>
                                  </p:iterate>
                                  <p:childTnLst>
                                    <p:set>
                                      <p:cBhvr>
                                        <p:cTn id="68" dur="1" fill="hold">
                                          <p:stCondLst>
                                            <p:cond delay="0"/>
                                          </p:stCondLst>
                                        </p:cTn>
                                        <p:tgtEl>
                                          <p:spTgt spid="69"/>
                                        </p:tgtEl>
                                        <p:attrNameLst>
                                          <p:attrName>style.visibility</p:attrName>
                                        </p:attrNameLst>
                                      </p:cBhvr>
                                      <p:to>
                                        <p:strVal val="visible"/>
                                      </p:to>
                                    </p:set>
                                    <p:anim calcmode="lin" valueType="num">
                                      <p:cBhvr additive="base">
                                        <p:cTn id="69" dur="500" fill="hold"/>
                                        <p:tgtEl>
                                          <p:spTgt spid="69"/>
                                        </p:tgtEl>
                                        <p:attrNameLst>
                                          <p:attrName>ppt_x</p:attrName>
                                        </p:attrNameLst>
                                      </p:cBhvr>
                                      <p:tavLst>
                                        <p:tav tm="0">
                                          <p:val>
                                            <p:strVal val="0-#ppt_w/2"/>
                                          </p:val>
                                        </p:tav>
                                        <p:tav tm="100000">
                                          <p:val>
                                            <p:strVal val="#ppt_x"/>
                                          </p:val>
                                        </p:tav>
                                      </p:tavLst>
                                    </p:anim>
                                    <p:anim calcmode="lin" valueType="num">
                                      <p:cBhvr additive="base">
                                        <p:cTn id="70" dur="500" fill="hold"/>
                                        <p:tgtEl>
                                          <p:spTgt spid="69"/>
                                        </p:tgtEl>
                                        <p:attrNameLst>
                                          <p:attrName>ppt_y</p:attrName>
                                        </p:attrNameLst>
                                      </p:cBhvr>
                                      <p:tavLst>
                                        <p:tav tm="0">
                                          <p:val>
                                            <p:strVal val="#ppt_y"/>
                                          </p:val>
                                        </p:tav>
                                        <p:tav tm="100000">
                                          <p:val>
                                            <p:strVal val="#ppt_y"/>
                                          </p:val>
                                        </p:tav>
                                      </p:tavLst>
                                    </p:anim>
                                  </p:childTnLst>
                                </p:cTn>
                              </p:par>
                            </p:childTnLst>
                          </p:cTn>
                        </p:par>
                        <p:par>
                          <p:cTn id="71" fill="hold">
                            <p:stCondLst>
                              <p:cond delay="5119"/>
                            </p:stCondLst>
                            <p:childTnLst>
                              <p:par>
                                <p:cTn id="72" presetID="42" presetClass="entr" presetSubtype="0" fill="hold" nodeType="afterEffect">
                                  <p:stCondLst>
                                    <p:cond delay="0"/>
                                  </p:stCondLst>
                                  <p:childTnLst>
                                    <p:set>
                                      <p:cBhvr>
                                        <p:cTn id="73" dur="1" fill="hold">
                                          <p:stCondLst>
                                            <p:cond delay="0"/>
                                          </p:stCondLst>
                                        </p:cTn>
                                        <p:tgtEl>
                                          <p:spTgt spid="58"/>
                                        </p:tgtEl>
                                        <p:attrNameLst>
                                          <p:attrName>style.visibility</p:attrName>
                                        </p:attrNameLst>
                                      </p:cBhvr>
                                      <p:to>
                                        <p:strVal val="visible"/>
                                      </p:to>
                                    </p:set>
                                    <p:animEffect transition="in" filter="fade">
                                      <p:cBhvr>
                                        <p:cTn id="74" dur="1000"/>
                                        <p:tgtEl>
                                          <p:spTgt spid="58"/>
                                        </p:tgtEl>
                                      </p:cBhvr>
                                    </p:animEffect>
                                    <p:anim calcmode="lin" valueType="num">
                                      <p:cBhvr>
                                        <p:cTn id="75" dur="1000" fill="hold"/>
                                        <p:tgtEl>
                                          <p:spTgt spid="58"/>
                                        </p:tgtEl>
                                        <p:attrNameLst>
                                          <p:attrName>ppt_x</p:attrName>
                                        </p:attrNameLst>
                                      </p:cBhvr>
                                      <p:tavLst>
                                        <p:tav tm="0">
                                          <p:val>
                                            <p:strVal val="#ppt_x"/>
                                          </p:val>
                                        </p:tav>
                                        <p:tav tm="100000">
                                          <p:val>
                                            <p:strVal val="#ppt_x"/>
                                          </p:val>
                                        </p:tav>
                                      </p:tavLst>
                                    </p:anim>
                                    <p:anim calcmode="lin" valueType="num">
                                      <p:cBhvr>
                                        <p:cTn id="76" dur="1000" fill="hold"/>
                                        <p:tgtEl>
                                          <p:spTgt spid="58"/>
                                        </p:tgtEl>
                                        <p:attrNameLst>
                                          <p:attrName>ppt_y</p:attrName>
                                        </p:attrNameLst>
                                      </p:cBhvr>
                                      <p:tavLst>
                                        <p:tav tm="0">
                                          <p:val>
                                            <p:strVal val="#ppt_y+.1"/>
                                          </p:val>
                                        </p:tav>
                                        <p:tav tm="100000">
                                          <p:val>
                                            <p:strVal val="#ppt_y"/>
                                          </p:val>
                                        </p:tav>
                                      </p:tavLst>
                                    </p:anim>
                                  </p:childTnLst>
                                </p:cTn>
                              </p:par>
                            </p:childTnLst>
                          </p:cTn>
                        </p:par>
                        <p:par>
                          <p:cTn id="77" fill="hold">
                            <p:stCondLst>
                              <p:cond delay="6119"/>
                            </p:stCondLst>
                            <p:childTnLst>
                              <p:par>
                                <p:cTn id="78" presetID="47" presetClass="entr" presetSubtype="0" fill="hold" nodeType="after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fade">
                                      <p:cBhvr>
                                        <p:cTn id="80" dur="1000"/>
                                        <p:tgtEl>
                                          <p:spTgt spid="58"/>
                                        </p:tgtEl>
                                      </p:cBhvr>
                                    </p:animEffect>
                                    <p:anim calcmode="lin" valueType="num">
                                      <p:cBhvr>
                                        <p:cTn id="81" dur="1000" fill="hold"/>
                                        <p:tgtEl>
                                          <p:spTgt spid="58"/>
                                        </p:tgtEl>
                                        <p:attrNameLst>
                                          <p:attrName>ppt_x</p:attrName>
                                        </p:attrNameLst>
                                      </p:cBhvr>
                                      <p:tavLst>
                                        <p:tav tm="0">
                                          <p:val>
                                            <p:strVal val="#ppt_x"/>
                                          </p:val>
                                        </p:tav>
                                        <p:tav tm="100000">
                                          <p:val>
                                            <p:strVal val="#ppt_x"/>
                                          </p:val>
                                        </p:tav>
                                      </p:tavLst>
                                    </p:anim>
                                    <p:anim calcmode="lin" valueType="num">
                                      <p:cBhvr>
                                        <p:cTn id="82" dur="1000" fill="hold"/>
                                        <p:tgtEl>
                                          <p:spTgt spid="58"/>
                                        </p:tgtEl>
                                        <p:attrNameLst>
                                          <p:attrName>ppt_y</p:attrName>
                                        </p:attrNameLst>
                                      </p:cBhvr>
                                      <p:tavLst>
                                        <p:tav tm="0">
                                          <p:val>
                                            <p:strVal val="#ppt_y-.1"/>
                                          </p:val>
                                        </p:tav>
                                        <p:tav tm="100000">
                                          <p:val>
                                            <p:strVal val="#ppt_y"/>
                                          </p:val>
                                        </p:tav>
                                      </p:tavLst>
                                    </p:anim>
                                  </p:childTnLst>
                                </p:cTn>
                              </p:par>
                            </p:childTnLst>
                          </p:cTn>
                        </p:par>
                        <p:par>
                          <p:cTn id="83" fill="hold">
                            <p:stCondLst>
                              <p:cond delay="7119"/>
                            </p:stCondLst>
                            <p:childTnLst>
                              <p:par>
                                <p:cTn id="84" presetID="38" presetClass="entr" presetSubtype="0" accel="50000" fill="hold" grpId="0" nodeType="afterEffect">
                                  <p:stCondLst>
                                    <p:cond delay="0"/>
                                  </p:stCondLst>
                                  <p:iterate type="lt">
                                    <p:tmPct val="50000"/>
                                  </p:iterate>
                                  <p:childTnLst>
                                    <p:set>
                                      <p:cBhvr>
                                        <p:cTn id="85" dur="1" fill="hold">
                                          <p:stCondLst>
                                            <p:cond delay="0"/>
                                          </p:stCondLst>
                                        </p:cTn>
                                        <p:tgtEl>
                                          <p:spTgt spid="90"/>
                                        </p:tgtEl>
                                        <p:attrNameLst>
                                          <p:attrName>style.visibility</p:attrName>
                                        </p:attrNameLst>
                                      </p:cBhvr>
                                      <p:to>
                                        <p:strVal val="visible"/>
                                      </p:to>
                                    </p:set>
                                    <p:set>
                                      <p:cBhvr>
                                        <p:cTn id="86" dur="114" fill="hold">
                                          <p:stCondLst>
                                            <p:cond delay="0"/>
                                          </p:stCondLst>
                                        </p:cTn>
                                        <p:tgtEl>
                                          <p:spTgt spid="90"/>
                                        </p:tgtEl>
                                        <p:attrNameLst>
                                          <p:attrName>style.rotation</p:attrName>
                                        </p:attrNameLst>
                                      </p:cBhvr>
                                      <p:to>
                                        <p:strVal val="-45.0"/>
                                      </p:to>
                                    </p:set>
                                    <p:anim calcmode="lin" valueType="num">
                                      <p:cBhvr>
                                        <p:cTn id="87" dur="114" fill="hold">
                                          <p:stCondLst>
                                            <p:cond delay="114"/>
                                          </p:stCondLst>
                                        </p:cTn>
                                        <p:tgtEl>
                                          <p:spTgt spid="90"/>
                                        </p:tgtEl>
                                        <p:attrNameLst>
                                          <p:attrName>style.rotation</p:attrName>
                                        </p:attrNameLst>
                                      </p:cBhvr>
                                      <p:tavLst>
                                        <p:tav tm="0">
                                          <p:val>
                                            <p:fltVal val="-45"/>
                                          </p:val>
                                        </p:tav>
                                        <p:tav tm="69900">
                                          <p:val>
                                            <p:fltVal val="45"/>
                                          </p:val>
                                        </p:tav>
                                        <p:tav tm="100000">
                                          <p:val>
                                            <p:fltVal val="0"/>
                                          </p:val>
                                        </p:tav>
                                      </p:tavLst>
                                    </p:anim>
                                    <p:anim calcmode="lin" valueType="num">
                                      <p:cBhvr>
                                        <p:cTn id="88" dur="114" fill="hold">
                                          <p:stCondLst>
                                            <p:cond delay="0"/>
                                          </p:stCondLst>
                                        </p:cTn>
                                        <p:tgtEl>
                                          <p:spTgt spid="90"/>
                                        </p:tgtEl>
                                        <p:attrNameLst>
                                          <p:attrName>ppt_y</p:attrName>
                                        </p:attrNameLst>
                                      </p:cBhvr>
                                      <p:tavLst>
                                        <p:tav tm="0">
                                          <p:val>
                                            <p:strVal val="#ppt_y-1"/>
                                          </p:val>
                                        </p:tav>
                                        <p:tav tm="100000">
                                          <p:val>
                                            <p:strVal val="#ppt_y-(0.354*#ppt_w-0.172*#ppt_h)"/>
                                          </p:val>
                                        </p:tav>
                                      </p:tavLst>
                                    </p:anim>
                                    <p:anim calcmode="lin" valueType="num">
                                      <p:cBhvr>
                                        <p:cTn id="89" dur="39" decel="50000" autoRev="1" fill="hold">
                                          <p:stCondLst>
                                            <p:cond delay="114"/>
                                          </p:stCondLst>
                                        </p:cTn>
                                        <p:tgtEl>
                                          <p:spTgt spid="90"/>
                                        </p:tgtEl>
                                        <p:attrNameLst>
                                          <p:attrName>ppt_y</p:attrName>
                                        </p:attrNameLst>
                                      </p:cBhvr>
                                      <p:tavLst>
                                        <p:tav tm="0">
                                          <p:val>
                                            <p:strVal val="#ppt_y-(0.354*#ppt_w-0.172*#ppt_h)"/>
                                          </p:val>
                                        </p:tav>
                                        <p:tav tm="100000">
                                          <p:val>
                                            <p:strVal val="#ppt_y-(0.354*#ppt_w-0.172*#ppt_h)-#ppt_h/2"/>
                                          </p:val>
                                        </p:tav>
                                      </p:tavLst>
                                    </p:anim>
                                    <p:anim calcmode="lin" valueType="num">
                                      <p:cBhvr>
                                        <p:cTn id="90" dur="34" fill="hold">
                                          <p:stCondLst>
                                            <p:cond delay="216"/>
                                          </p:stCondLst>
                                        </p:cTn>
                                        <p:tgtEl>
                                          <p:spTgt spid="90"/>
                                        </p:tgtEl>
                                        <p:attrNameLst>
                                          <p:attrName>ppt_y</p:attrName>
                                        </p:attrNameLst>
                                      </p:cBhvr>
                                      <p:tavLst>
                                        <p:tav tm="0">
                                          <p:val>
                                            <p:strVal val="#ppt_y-(0.354*#ppt_w-0.172*#ppt_h)"/>
                                          </p:val>
                                        </p:tav>
                                        <p:tav tm="100000">
                                          <p:val>
                                            <p:strVal val="#ppt_y"/>
                                          </p:val>
                                        </p:tav>
                                      </p:tavLst>
                                    </p:anim>
                                  </p:childTnLst>
                                </p:cTn>
                              </p:par>
                            </p:childTnLst>
                          </p:cTn>
                        </p:par>
                        <p:par>
                          <p:cTn id="91" fill="hold">
                            <p:stCondLst>
                              <p:cond delay="8869"/>
                            </p:stCondLst>
                            <p:childTnLst>
                              <p:par>
                                <p:cTn id="92" presetID="47" presetClass="entr" presetSubtype="0" fill="hold"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fade">
                                      <p:cBhvr>
                                        <p:cTn id="94" dur="1000"/>
                                        <p:tgtEl>
                                          <p:spTgt spid="73"/>
                                        </p:tgtEl>
                                      </p:cBhvr>
                                    </p:animEffect>
                                    <p:anim calcmode="lin" valueType="num">
                                      <p:cBhvr>
                                        <p:cTn id="95" dur="1000" fill="hold"/>
                                        <p:tgtEl>
                                          <p:spTgt spid="73"/>
                                        </p:tgtEl>
                                        <p:attrNameLst>
                                          <p:attrName>ppt_x</p:attrName>
                                        </p:attrNameLst>
                                      </p:cBhvr>
                                      <p:tavLst>
                                        <p:tav tm="0">
                                          <p:val>
                                            <p:strVal val="#ppt_x"/>
                                          </p:val>
                                        </p:tav>
                                        <p:tav tm="100000">
                                          <p:val>
                                            <p:strVal val="#ppt_x"/>
                                          </p:val>
                                        </p:tav>
                                      </p:tavLst>
                                    </p:anim>
                                    <p:anim calcmode="lin" valueType="num">
                                      <p:cBhvr>
                                        <p:cTn id="96"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84" grpId="0" animBg="1"/>
      <p:bldP spid="84" grpId="1" animBg="1"/>
      <p:bldP spid="84" grpId="2" animBg="1"/>
      <p:bldP spid="88" grpId="0" animBg="1"/>
      <p:bldP spid="88" grpId="1" animBg="1"/>
      <p:bldP spid="88" grpId="2" animBg="1"/>
      <p:bldP spid="89" grpId="0" animBg="1"/>
      <p:bldP spid="89" grpId="1" animBg="1"/>
      <p:bldP spid="89" grpId="2" animBg="1"/>
      <p:bldP spid="9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前进箭头 1212"/>
          <p:cNvSpPr/>
          <p:nvPr/>
        </p:nvSpPr>
        <p:spPr bwMode="auto">
          <a:xfrm>
            <a:off x="2282825" y="1141413"/>
            <a:ext cx="1797050" cy="3559175"/>
          </a:xfrm>
          <a:custGeom>
            <a:avLst/>
            <a:gdLst/>
            <a:ahLst/>
            <a:cxnLst>
              <a:cxn ang="0">
                <a:pos x="0" y="0"/>
              </a:cxn>
              <a:cxn ang="0">
                <a:pos x="792088" y="459411"/>
              </a:cxn>
              <a:cxn ang="0">
                <a:pos x="0" y="918822"/>
              </a:cxn>
              <a:cxn ang="0">
                <a:pos x="0" y="0"/>
              </a:cxn>
            </a:cxnLst>
            <a:rect l="0" t="0" r="r" b="b"/>
            <a:pathLst>
              <a:path w="792088" h="918822">
                <a:moveTo>
                  <a:pt x="0" y="0"/>
                </a:moveTo>
                <a:lnTo>
                  <a:pt x="792088" y="459411"/>
                </a:lnTo>
                <a:lnTo>
                  <a:pt x="0" y="918822"/>
                </a:lnTo>
                <a:lnTo>
                  <a:pt x="0" y="0"/>
                </a:lnTo>
                <a:close/>
              </a:path>
            </a:pathLst>
          </a:custGeom>
          <a:solidFill>
            <a:schemeClr val="tx1">
              <a:lumMod val="85000"/>
              <a:lumOff val="15000"/>
              <a:alpha val="76000"/>
            </a:schemeClr>
          </a:solidFill>
          <a:ln w="9525">
            <a:noFill/>
            <a:round/>
          </a:ln>
          <a:effectLst>
            <a:outerShdw blurRad="355600" dist="190500" dir="5460000" algn="ctr" rotWithShape="0">
              <a:srgbClr val="000000">
                <a:alpha val="91000"/>
              </a:srgbClr>
            </a:outerShdw>
          </a:effectLst>
        </p:spPr>
        <p:txBody>
          <a:bodyPr anchor="ctr"/>
          <a:lstStyle/>
          <a:p>
            <a:pPr eaLnBrk="1" fontAlgn="auto" hangingPunct="1">
              <a:spcBef>
                <a:spcPts val="0"/>
              </a:spcBef>
              <a:spcAft>
                <a:spcPts val="0"/>
              </a:spcAft>
              <a:defRPr/>
            </a:pPr>
            <a:endParaRPr lang="zh-CN" altLang="en-US" sz="1795">
              <a:latin typeface="+mn-lt"/>
              <a:ea typeface="+mn-ea"/>
            </a:endParaRPr>
          </a:p>
        </p:txBody>
      </p:sp>
      <p:sp>
        <p:nvSpPr>
          <p:cNvPr id="3" name="前进箭头 1212"/>
          <p:cNvSpPr/>
          <p:nvPr/>
        </p:nvSpPr>
        <p:spPr bwMode="auto">
          <a:xfrm rot="10800000">
            <a:off x="492125" y="404813"/>
            <a:ext cx="1797050" cy="3559175"/>
          </a:xfrm>
          <a:custGeom>
            <a:avLst/>
            <a:gdLst/>
            <a:ahLst/>
            <a:cxnLst>
              <a:cxn ang="0">
                <a:pos x="0" y="0"/>
              </a:cxn>
              <a:cxn ang="0">
                <a:pos x="792088" y="459411"/>
              </a:cxn>
              <a:cxn ang="0">
                <a:pos x="0" y="918822"/>
              </a:cxn>
              <a:cxn ang="0">
                <a:pos x="0" y="0"/>
              </a:cxn>
            </a:cxnLst>
            <a:rect l="0" t="0" r="r" b="b"/>
            <a:pathLst>
              <a:path w="792088" h="918822">
                <a:moveTo>
                  <a:pt x="0" y="0"/>
                </a:moveTo>
                <a:lnTo>
                  <a:pt x="792088" y="459411"/>
                </a:lnTo>
                <a:lnTo>
                  <a:pt x="0" y="918822"/>
                </a:lnTo>
                <a:lnTo>
                  <a:pt x="0" y="0"/>
                </a:lnTo>
                <a:close/>
              </a:path>
            </a:pathLst>
          </a:custGeom>
          <a:solidFill>
            <a:srgbClr val="C00000">
              <a:alpha val="70000"/>
            </a:srgbClr>
          </a:solidFill>
          <a:ln w="9525">
            <a:noFill/>
            <a:round/>
          </a:ln>
          <a:effectLst>
            <a:outerShdw blurRad="355600" dist="190500" dir="5460000" algn="ctr" rotWithShape="0">
              <a:srgbClr val="000000">
                <a:alpha val="91000"/>
              </a:srgbClr>
            </a:outerShdw>
          </a:effectLst>
        </p:spPr>
        <p:txBody>
          <a:bodyPr anchor="ctr"/>
          <a:lstStyle/>
          <a:p>
            <a:pPr eaLnBrk="1" fontAlgn="auto" hangingPunct="1">
              <a:spcBef>
                <a:spcPts val="0"/>
              </a:spcBef>
              <a:spcAft>
                <a:spcPts val="0"/>
              </a:spcAft>
              <a:defRPr/>
            </a:pPr>
            <a:endParaRPr lang="zh-CN" altLang="en-US" sz="1795">
              <a:latin typeface="+mn-lt"/>
              <a:ea typeface="+mn-ea"/>
            </a:endParaRPr>
          </a:p>
        </p:txBody>
      </p:sp>
      <p:sp>
        <p:nvSpPr>
          <p:cNvPr id="4" name="矩形 3"/>
          <p:cNvSpPr/>
          <p:nvPr/>
        </p:nvSpPr>
        <p:spPr>
          <a:xfrm>
            <a:off x="1257300" y="1580198"/>
            <a:ext cx="1031875" cy="72707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795"/>
          </a:p>
        </p:txBody>
      </p:sp>
      <p:sp>
        <p:nvSpPr>
          <p:cNvPr id="5" name="矩形 4"/>
          <p:cNvSpPr/>
          <p:nvPr/>
        </p:nvSpPr>
        <p:spPr>
          <a:xfrm>
            <a:off x="2317750" y="2571433"/>
            <a:ext cx="1031875" cy="72707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795"/>
          </a:p>
        </p:txBody>
      </p:sp>
      <p:sp>
        <p:nvSpPr>
          <p:cNvPr id="6" name="文本框 5"/>
          <p:cNvSpPr txBox="1"/>
          <p:nvPr/>
        </p:nvSpPr>
        <p:spPr>
          <a:xfrm>
            <a:off x="1390650" y="1517650"/>
            <a:ext cx="810260" cy="850900"/>
          </a:xfrm>
          <a:prstGeom prst="rect">
            <a:avLst/>
          </a:prstGeom>
          <a:noFill/>
        </p:spPr>
        <p:txBody>
          <a:bodyPr wrap="none">
            <a:spAutoFit/>
          </a:bodyPr>
          <a:lstStyle/>
          <a:p>
            <a:pPr eaLnBrk="1" fontAlgn="auto" hangingPunct="1">
              <a:spcBef>
                <a:spcPts val="0"/>
              </a:spcBef>
              <a:spcAft>
                <a:spcPts val="0"/>
              </a:spcAft>
              <a:defRPr/>
            </a:pPr>
            <a:r>
              <a:rPr lang="zh-CN" altLang="en-US" sz="4940" dirty="0">
                <a:solidFill>
                  <a:schemeClr val="bg1"/>
                </a:solidFill>
                <a:latin typeface="微软雅黑" panose="020B0503020204020204" pitchFamily="34" charset="-122"/>
                <a:ea typeface="微软雅黑" panose="020B0503020204020204" pitchFamily="34" charset="-122"/>
              </a:rPr>
              <a:t>解</a:t>
            </a:r>
            <a:endParaRPr lang="zh-CN" altLang="en-US" sz="494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443163" y="2506663"/>
            <a:ext cx="810260" cy="850900"/>
          </a:xfrm>
          <a:prstGeom prst="rect">
            <a:avLst/>
          </a:prstGeom>
          <a:noFill/>
        </p:spPr>
        <p:txBody>
          <a:bodyPr wrap="none">
            <a:spAutoFit/>
          </a:bodyPr>
          <a:lstStyle/>
          <a:p>
            <a:pPr eaLnBrk="1" fontAlgn="auto" hangingPunct="1">
              <a:spcBef>
                <a:spcPts val="0"/>
              </a:spcBef>
              <a:spcAft>
                <a:spcPts val="0"/>
              </a:spcAft>
              <a:defRPr/>
            </a:pPr>
            <a:r>
              <a:rPr lang="zh-CN" altLang="en-US" sz="4940" dirty="0">
                <a:solidFill>
                  <a:schemeClr val="bg1"/>
                </a:solidFill>
                <a:latin typeface="微软雅黑" panose="020B0503020204020204" pitchFamily="34" charset="-122"/>
                <a:ea typeface="微软雅黑" panose="020B0503020204020204" pitchFamily="34" charset="-122"/>
              </a:rPr>
              <a:t>读</a:t>
            </a:r>
            <a:endParaRPr lang="zh-CN" altLang="en-US" sz="4940"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651000" y="2179638"/>
            <a:ext cx="1370013" cy="460375"/>
          </a:xfrm>
          <a:prstGeom prst="rect">
            <a:avLst/>
          </a:prstGeom>
          <a:noFill/>
        </p:spPr>
        <p:txBody>
          <a:bodyPr>
            <a:spAutoFit/>
          </a:bodyPr>
          <a:lstStyle/>
          <a:p>
            <a:pPr eaLnBrk="1" fontAlgn="auto" hangingPunct="1">
              <a:spcBef>
                <a:spcPts val="0"/>
              </a:spcBef>
              <a:spcAft>
                <a:spcPts val="0"/>
              </a:spcAft>
              <a:defRPr/>
            </a:pPr>
            <a:r>
              <a:rPr lang="en-US" altLang="zh-CN" sz="2395" dirty="0">
                <a:solidFill>
                  <a:schemeClr val="bg1"/>
                </a:solidFill>
                <a:latin typeface="+mn-lt"/>
                <a:ea typeface="+mn-ea"/>
              </a:rPr>
              <a:t>question</a:t>
            </a:r>
            <a:endParaRPr lang="zh-CN" altLang="en-US" sz="2395" dirty="0">
              <a:solidFill>
                <a:schemeClr val="bg1"/>
              </a:solidFill>
              <a:latin typeface="+mn-lt"/>
              <a:ea typeface="+mn-ea"/>
            </a:endParaRPr>
          </a:p>
        </p:txBody>
      </p:sp>
      <p:sp>
        <p:nvSpPr>
          <p:cNvPr id="28" name="文本框 27"/>
          <p:cNvSpPr txBox="1"/>
          <p:nvPr/>
        </p:nvSpPr>
        <p:spPr>
          <a:xfrm>
            <a:off x="4154170" y="363855"/>
            <a:ext cx="4869180" cy="4337050"/>
          </a:xfrm>
          <a:prstGeom prst="rect">
            <a:avLst/>
          </a:prstGeom>
          <a:noFill/>
        </p:spPr>
        <p:txBody>
          <a:bodyPr wrap="square" rtlCol="0">
            <a:noAutofit/>
          </a:bodyPr>
          <a:lstStyle/>
          <a:p>
            <a:pPr algn="ctr">
              <a:lnSpc>
                <a:spcPts val="2400"/>
              </a:lnSpc>
            </a:pPr>
            <a:r>
              <a:rPr lang="zh-CN" sz="2000" b="1" dirty="0"/>
              <a:t>政</a:t>
            </a:r>
            <a:r>
              <a:rPr lang="en-US" altLang="zh-CN" sz="2000" b="1" dirty="0"/>
              <a:t> </a:t>
            </a:r>
            <a:r>
              <a:rPr lang="zh-CN" sz="2000" b="1" dirty="0"/>
              <a:t>策</a:t>
            </a:r>
            <a:r>
              <a:rPr lang="en-US" altLang="zh-CN" sz="2000" b="1" dirty="0"/>
              <a:t> </a:t>
            </a:r>
            <a:r>
              <a:rPr lang="zh-CN" sz="2000" b="1" dirty="0"/>
              <a:t>解</a:t>
            </a:r>
            <a:r>
              <a:rPr lang="en-US" altLang="zh-CN" sz="2000" b="1" dirty="0"/>
              <a:t> </a:t>
            </a:r>
            <a:r>
              <a:rPr lang="zh-CN" sz="2000" b="1" dirty="0"/>
              <a:t>读</a:t>
            </a:r>
            <a:r>
              <a:rPr lang="en-US" altLang="zh-CN" sz="2000" b="1" dirty="0"/>
              <a:t> </a:t>
            </a:r>
            <a:r>
              <a:rPr lang="zh-CN" sz="2000" b="1" dirty="0"/>
              <a:t>目</a:t>
            </a:r>
            <a:r>
              <a:rPr lang="en-US" altLang="zh-CN" sz="2000" b="1" dirty="0"/>
              <a:t> </a:t>
            </a:r>
            <a:r>
              <a:rPr lang="zh-CN" sz="2000" b="1" dirty="0"/>
              <a:t>录</a:t>
            </a:r>
            <a:endParaRPr lang="zh-CN" sz="2000" b="1" dirty="0"/>
          </a:p>
          <a:p>
            <a:pPr>
              <a:lnSpc>
                <a:spcPts val="2400"/>
              </a:lnSpc>
            </a:pPr>
            <a:r>
              <a:rPr lang="en-US" altLang="zh-CN" sz="1400" b="1" dirty="0"/>
              <a:t>1</a:t>
            </a:r>
            <a:r>
              <a:rPr lang="zh-CN" altLang="en-US" sz="1400" b="1" dirty="0"/>
              <a:t>、农机购置补贴办理流程介绍。</a:t>
            </a:r>
            <a:endParaRPr lang="zh-CN" altLang="en-US" sz="1400" b="1" dirty="0"/>
          </a:p>
          <a:p>
            <a:pPr>
              <a:lnSpc>
                <a:spcPts val="2400"/>
              </a:lnSpc>
            </a:pPr>
            <a:r>
              <a:rPr lang="en-US" altLang="zh-CN" sz="1400" b="1" dirty="0"/>
              <a:t>2</a:t>
            </a:r>
            <a:r>
              <a:rPr lang="zh-CN" altLang="en-US" sz="1400" b="1" dirty="0"/>
              <a:t>、什么样的机具可以进行补贴（补贴机具种类范围及产品）？</a:t>
            </a:r>
            <a:endParaRPr lang="en-US" altLang="zh-CN" sz="1400" b="1" dirty="0"/>
          </a:p>
          <a:p>
            <a:pPr>
              <a:lnSpc>
                <a:spcPts val="2400"/>
              </a:lnSpc>
            </a:pPr>
            <a:r>
              <a:rPr lang="en-US" altLang="zh-CN" sz="1400" b="1" dirty="0"/>
              <a:t>3</a:t>
            </a:r>
            <a:r>
              <a:rPr lang="zh-CN" altLang="en-US" sz="1400" b="1" dirty="0"/>
              <a:t>、农机购置补贴的补贴对象是？</a:t>
            </a:r>
            <a:endParaRPr lang="en-US" altLang="zh-CN" sz="1400" b="1" dirty="0"/>
          </a:p>
          <a:p>
            <a:pPr>
              <a:lnSpc>
                <a:spcPts val="2400"/>
              </a:lnSpc>
            </a:pPr>
            <a:r>
              <a:rPr lang="en-US" altLang="zh-CN" sz="1400" b="1" dirty="0"/>
              <a:t>4</a:t>
            </a:r>
            <a:r>
              <a:rPr lang="zh-CN" altLang="en-US" sz="1400" b="1" dirty="0"/>
              <a:t>、机具补贴标准是怎样的？</a:t>
            </a:r>
            <a:endParaRPr lang="en-US" altLang="zh-CN" sz="1400" b="1" dirty="0"/>
          </a:p>
          <a:p>
            <a:pPr>
              <a:lnSpc>
                <a:spcPts val="2400"/>
              </a:lnSpc>
            </a:pPr>
            <a:r>
              <a:rPr lang="en-US" altLang="zh-CN" sz="1400" b="1" dirty="0"/>
              <a:t>5</a:t>
            </a:r>
            <a:r>
              <a:rPr lang="zh-CN" altLang="en-US" sz="1400" b="1" dirty="0"/>
              <a:t>、</a:t>
            </a:r>
            <a:r>
              <a:rPr lang="zh-CN" altLang="en-US" sz="1400" b="1" dirty="0">
                <a:sym typeface="+mn-ea"/>
              </a:rPr>
              <a:t>购机者年度内享受补贴机具台数及金额是否有限制？</a:t>
            </a:r>
            <a:endParaRPr lang="en-US" altLang="zh-CN" sz="1400" b="1" dirty="0"/>
          </a:p>
          <a:p>
            <a:pPr>
              <a:lnSpc>
                <a:spcPts val="2400"/>
              </a:lnSpc>
            </a:pPr>
            <a:r>
              <a:rPr lang="en-US" altLang="zh-CN" sz="1400" b="1" dirty="0"/>
              <a:t>6</a:t>
            </a:r>
            <a:r>
              <a:rPr lang="zh-CN" altLang="en-US" sz="1400" b="1" dirty="0"/>
              <a:t>、申请机具补贴所需材料都有哪些？</a:t>
            </a:r>
            <a:endParaRPr lang="zh-CN" altLang="en-US" sz="1400" b="1" dirty="0"/>
          </a:p>
          <a:p>
            <a:pPr>
              <a:lnSpc>
                <a:spcPts val="2400"/>
              </a:lnSpc>
            </a:pPr>
            <a:r>
              <a:rPr lang="en-US" altLang="zh-CN" sz="1400" b="1" dirty="0"/>
              <a:t>7</a:t>
            </a:r>
            <a:r>
              <a:rPr lang="zh-CN" altLang="en-US" sz="1400" b="1" dirty="0"/>
              <a:t>、</a:t>
            </a:r>
            <a:r>
              <a:rPr lang="en-US" altLang="zh-CN" sz="1400" b="1" dirty="0">
                <a:sym typeface="+mn-ea"/>
              </a:rPr>
              <a:t>“</a:t>
            </a:r>
            <a:r>
              <a:rPr lang="zh-CN" altLang="en-US" sz="1400" b="1" dirty="0">
                <a:sym typeface="+mn-ea"/>
              </a:rPr>
              <a:t>跑一次</a:t>
            </a:r>
            <a:r>
              <a:rPr lang="en-US" altLang="zh-CN" sz="1400" b="1" dirty="0">
                <a:sym typeface="+mn-ea"/>
              </a:rPr>
              <a:t>”</a:t>
            </a:r>
            <a:r>
              <a:rPr lang="zh-CN" altLang="en-US" sz="1400" b="1" dirty="0">
                <a:sym typeface="+mn-ea"/>
              </a:rPr>
              <a:t>能否办理完成农机购置补贴申请？</a:t>
            </a:r>
            <a:endParaRPr lang="zh-CN" altLang="en-US" sz="1400" b="1" dirty="0"/>
          </a:p>
          <a:p>
            <a:pPr>
              <a:lnSpc>
                <a:spcPts val="2400"/>
              </a:lnSpc>
            </a:pPr>
            <a:r>
              <a:rPr lang="en-US" altLang="zh-CN" sz="1400" b="1" dirty="0"/>
              <a:t>8</a:t>
            </a:r>
            <a:r>
              <a:rPr lang="zh-CN" altLang="en-US" sz="1400" b="1" dirty="0"/>
              <a:t>、</a:t>
            </a:r>
            <a:r>
              <a:rPr lang="zh-CN" altLang="en-US" sz="1400" b="1" dirty="0">
                <a:sym typeface="+mn-ea"/>
              </a:rPr>
              <a:t>补贴资金兑付相关问题：兑付流程、兑付方式等。</a:t>
            </a:r>
            <a:endParaRPr lang="zh-CN" altLang="en-US" sz="1400" b="1" dirty="0">
              <a:sym typeface="+mn-ea"/>
            </a:endParaRPr>
          </a:p>
          <a:p>
            <a:pPr>
              <a:lnSpc>
                <a:spcPts val="2400"/>
              </a:lnSpc>
            </a:pPr>
            <a:r>
              <a:rPr lang="en-US" altLang="zh-CN" sz="1400" b="1" dirty="0">
                <a:sym typeface="+mn-ea"/>
              </a:rPr>
              <a:t>9</a:t>
            </a:r>
            <a:r>
              <a:rPr lang="zh-CN" altLang="en-US" sz="1400" b="1" dirty="0">
                <a:sym typeface="+mn-ea"/>
              </a:rPr>
              <a:t>、</a:t>
            </a:r>
            <a:r>
              <a:rPr lang="zh-CN" altLang="en-US" sz="1400" b="1" dirty="0">
                <a:sym typeface="+mn-ea"/>
              </a:rPr>
              <a:t>补贴办理其他常见问题。</a:t>
            </a:r>
            <a:endParaRPr lang="zh-CN" altLang="en-US" sz="1400" b="1" dirty="0"/>
          </a:p>
          <a:p>
            <a:pPr>
              <a:lnSpc>
                <a:spcPts val="2400"/>
              </a:lnSpc>
            </a:pPr>
            <a:r>
              <a:rPr lang="en-US" altLang="zh-CN" sz="1400" b="1" dirty="0"/>
              <a:t>10</a:t>
            </a:r>
            <a:r>
              <a:rPr lang="zh-CN" altLang="en-US" sz="1400" b="1" dirty="0"/>
              <a:t>、</a:t>
            </a:r>
            <a:r>
              <a:rPr lang="en-US" altLang="zh-CN" sz="1400" b="1" dirty="0">
                <a:sym typeface="+mn-ea"/>
              </a:rPr>
              <a:t>2023</a:t>
            </a:r>
            <a:r>
              <a:rPr lang="zh-CN" altLang="en-US" sz="1400" b="1" dirty="0">
                <a:sym typeface="+mn-ea"/>
              </a:rPr>
              <a:t>年新政策解读：</a:t>
            </a:r>
            <a:r>
              <a:rPr lang="en-US" altLang="zh-CN" sz="1400" b="1" dirty="0">
                <a:sym typeface="+mn-ea"/>
              </a:rPr>
              <a:t>部分重点机具实行“三合一”办理方式</a:t>
            </a:r>
            <a:r>
              <a:rPr lang="zh-CN" sz="1400" b="1" dirty="0">
                <a:sym typeface="+mn-ea"/>
              </a:rPr>
              <a:t>；</a:t>
            </a:r>
            <a:r>
              <a:rPr lang="en-US" altLang="zh-CN" sz="1400" b="1" dirty="0">
                <a:sym typeface="+mn-ea"/>
              </a:rPr>
              <a:t>农机购置与应用补贴农业机械执行国四排放标准</a:t>
            </a:r>
            <a:r>
              <a:rPr lang="zh-CN" altLang="en-US" sz="1400" b="1" dirty="0">
                <a:sym typeface="+mn-ea"/>
              </a:rPr>
              <a:t>。</a:t>
            </a:r>
            <a:endParaRPr lang="en-US" altLang="zh-CN" sz="1400" b="1" dirty="0">
              <a:sym typeface="+mn-ea"/>
            </a:endParaRPr>
          </a:p>
          <a:p>
            <a:pPr>
              <a:lnSpc>
                <a:spcPts val="2400"/>
              </a:lnSpc>
            </a:pPr>
            <a:r>
              <a:rPr lang="en-US" altLang="zh-CN" sz="1400" b="1" dirty="0"/>
              <a:t>11</a:t>
            </a:r>
            <a:r>
              <a:rPr lang="zh-CN" altLang="en-US" sz="1400" b="1" dirty="0"/>
              <a:t>、补贴政策咨询电话、政策监督投诉电话。</a:t>
            </a:r>
            <a:endParaRPr lang="zh-CN" altLang="en-US" sz="1400" b="1" dirty="0"/>
          </a:p>
          <a:p>
            <a:endParaRPr lang="en-US" altLang="zh-CN" sz="1800" b="1" dirty="0">
              <a:effectLst>
                <a:outerShdw blurRad="38100" dist="38100" dir="2700000" algn="tl">
                  <a:srgbClr val="000000">
                    <a:alpha val="43137"/>
                  </a:srgbClr>
                </a:outerShdw>
              </a:effectLst>
            </a:endParaRPr>
          </a:p>
          <a:p>
            <a:endParaRPr lang="zh-CN" altLang="en-US" dirty="0"/>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500"/>
                                        <p:tgtEl>
                                          <p:spTgt spid="8"/>
                                        </p:tgtEl>
                                      </p:cBhvr>
                                    </p:animEffect>
                                    <p:anim calcmode="lin" valueType="num">
                                      <p:cBhvr>
                                        <p:cTn id="26" dur="1500" fill="hold"/>
                                        <p:tgtEl>
                                          <p:spTgt spid="8"/>
                                        </p:tgtEl>
                                        <p:attrNameLst>
                                          <p:attrName>ppt_w</p:attrName>
                                        </p:attrNameLst>
                                      </p:cBhvr>
                                      <p:tavLst>
                                        <p:tav tm="0" fmla="#ppt_w*sin(2.5*pi*$)">
                                          <p:val>
                                            <p:fltVal val="0"/>
                                          </p:val>
                                        </p:tav>
                                        <p:tav tm="100000">
                                          <p:val>
                                            <p:fltVal val="1"/>
                                          </p:val>
                                        </p:tav>
                                      </p:tavLst>
                                    </p:anim>
                                    <p:anim calcmode="lin" valueType="num">
                                      <p:cBhvr>
                                        <p:cTn id="27" dur="1500" fill="hold"/>
                                        <p:tgtEl>
                                          <p:spTgt spid="8"/>
                                        </p:tgtEl>
                                        <p:attrNameLst>
                                          <p:attrName>ppt_h</p:attrName>
                                        </p:attrNameLst>
                                      </p:cBhvr>
                                      <p:tavLst>
                                        <p:tav tm="0">
                                          <p:val>
                                            <p:strVal val="#ppt_h"/>
                                          </p:val>
                                        </p:tav>
                                        <p:tav tm="100000">
                                          <p:val>
                                            <p:strVal val="#ppt_h"/>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3200" dirty="0">
                <a:solidFill>
                  <a:schemeClr val="bg1"/>
                </a:solidFill>
                <a:latin typeface="微软雅黑" panose="020B0503020204020204" pitchFamily="34" charset="-122"/>
                <a:ea typeface="微软雅黑" panose="020B0503020204020204" pitchFamily="34" charset="-122"/>
              </a:rPr>
              <a:t>农机购置补贴办理流程介绍</a:t>
            </a:r>
            <a:endParaRPr lang="zh-CN" altLang="en-US" sz="32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endParaRPr>
          </a:p>
        </p:txBody>
      </p:sp>
      <p:grpSp>
        <p:nvGrpSpPr>
          <p:cNvPr id="6" name="组合 5"/>
          <p:cNvGrpSpPr/>
          <p:nvPr/>
        </p:nvGrpSpPr>
        <p:grpSpPr>
          <a:xfrm>
            <a:off x="528034" y="289247"/>
            <a:ext cx="1178418" cy="1030838"/>
            <a:chOff x="2683251" y="1980687"/>
            <a:chExt cx="1301106" cy="1301106"/>
          </a:xfrm>
          <a:solidFill>
            <a:schemeClr val="bg1"/>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3002623" y="2185262"/>
              <a:ext cx="662361" cy="830997"/>
            </a:xfrm>
            <a:prstGeom prst="rect">
              <a:avLst/>
            </a:prstGeom>
            <a:grpFill/>
          </p:spPr>
          <p:txBody>
            <a:bodyPr wrap="none">
              <a:spAutoFit/>
            </a:bodyPr>
            <a:lstStyle/>
            <a:p>
              <a:pPr eaLnBrk="1" fontAlgn="auto" hangingPunct="1">
                <a:spcBef>
                  <a:spcPts val="0"/>
                </a:spcBef>
                <a:spcAft>
                  <a:spcPts val="0"/>
                </a:spcAft>
                <a:defRPr/>
              </a:pPr>
              <a:r>
                <a:rPr lang="en-US" altLang="zh-CN" sz="4800" dirty="0">
                  <a:solidFill>
                    <a:srgbClr val="C00000"/>
                  </a:solidFill>
                  <a:latin typeface="Watford DB" pitchFamily="2" charset="0"/>
                  <a:ea typeface="造字工房劲黑（非商用）常规体" pitchFamily="50" charset="-122"/>
                </a:rPr>
                <a:t>1</a:t>
              </a:r>
              <a:endParaRPr lang="zh-CN" altLang="en-US" sz="4800" dirty="0">
                <a:solidFill>
                  <a:srgbClr val="C00000"/>
                </a:solidFill>
                <a:latin typeface="Watford DB" pitchFamily="2" charset="0"/>
                <a:ea typeface="造字工房劲黑（非商用）常规体" pitchFamily="50" charset="-122"/>
              </a:endParaRPr>
            </a:p>
          </p:txBody>
        </p:sp>
      </p:gr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graphicFrame>
        <p:nvGraphicFramePr>
          <p:cNvPr id="3" name="图示 2"/>
          <p:cNvGraphicFramePr/>
          <p:nvPr/>
        </p:nvGraphicFramePr>
        <p:xfrm>
          <a:off x="425003" y="2839849"/>
          <a:ext cx="6536028" cy="147732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11" name="矩形 10"/>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文本框 11"/>
          <p:cNvSpPr txBox="1"/>
          <p:nvPr/>
        </p:nvSpPr>
        <p:spPr>
          <a:xfrm>
            <a:off x="6175375"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2" name="文本框 1"/>
          <p:cNvSpPr txBox="1"/>
          <p:nvPr/>
        </p:nvSpPr>
        <p:spPr>
          <a:xfrm>
            <a:off x="7009155" y="2877309"/>
            <a:ext cx="1883707" cy="1523494"/>
          </a:xfrm>
          <a:prstGeom prst="rect">
            <a:avLst/>
          </a:prstGeom>
          <a:noFill/>
        </p:spPr>
        <p:txBody>
          <a:bodyPr wrap="square" rtlCol="0">
            <a:spAutoFit/>
          </a:bodyPr>
          <a:lstStyle/>
          <a:p>
            <a:pPr indent="406400" algn="l">
              <a:lnSpc>
                <a:spcPts val="1500"/>
              </a:lnSpc>
            </a:pPr>
            <a:r>
              <a:rPr lang="en-US"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6.</a:t>
            </a:r>
            <a:r>
              <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补贴</a:t>
            </a:r>
            <a:r>
              <a:rPr lang="zh-CN" altLang="en-US"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资金</a:t>
            </a:r>
            <a:r>
              <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兑付。农机</a:t>
            </a:r>
            <a:r>
              <a:rPr lang="zh-CN" altLang="en-US"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部门</a:t>
            </a:r>
            <a:r>
              <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rPr>
              <a:t>整理汇总补贴资金结算材料后向市财政部门申请资金结算，市财政部门经审核后通过惠农“一卡通”账户完成补贴资金兑付。</a:t>
            </a:r>
            <a:endParaRPr lang="zh-CN" altLang="zh-CN" sz="1050" dirty="0">
              <a:solidFill>
                <a:srgbClr val="000000"/>
              </a:solidFill>
              <a:latin typeface="仿宋_GB2312" panose="02010609030101010101" pitchFamily="49" charset="-122"/>
              <a:ea typeface="仿宋_GB2312" panose="02010609030101010101" pitchFamily="49" charset="-122"/>
              <a:cs typeface="Arial" panose="020B0604020202020204" pitchFamily="34" charset="0"/>
            </a:endParaRPr>
          </a:p>
          <a:p>
            <a:endParaRPr lang="zh-CN" altLang="en-US" dirty="0"/>
          </a:p>
        </p:txBody>
      </p:sp>
    </p:spTree>
    <p:custDataLst>
      <p:tags r:id="rId6"/>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5037"/>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1600" dirty="0">
                <a:solidFill>
                  <a:schemeClr val="bg1"/>
                </a:solidFill>
                <a:latin typeface="微软雅黑" panose="020B0503020204020204" pitchFamily="34" charset="-122"/>
                <a:ea typeface="微软雅黑" panose="020B0503020204020204" pitchFamily="34" charset="-122"/>
              </a:rPr>
              <a:t>什么样的机具可以进行补贴（补贴机具种类范围及产品）？</a:t>
            </a:r>
            <a:endParaRPr lang="zh-CN" altLang="en-US" sz="1600" b="1" dirty="0">
              <a:effectLst>
                <a:outerShdw blurRad="38100" dist="38100" dir="2700000" algn="tl">
                  <a:srgbClr val="000000">
                    <a:alpha val="43137"/>
                  </a:srgbClr>
                </a:outerShdw>
              </a:effectLst>
            </a:endParaRPr>
          </a:p>
        </p:txBody>
      </p:sp>
      <p:grpSp>
        <p:nvGrpSpPr>
          <p:cNvPr id="6" name="组合 5"/>
          <p:cNvGrpSpPr/>
          <p:nvPr/>
        </p:nvGrpSpPr>
        <p:grpSpPr>
          <a:xfrm>
            <a:off x="788962" y="289247"/>
            <a:ext cx="1164657" cy="1093586"/>
            <a:chOff x="2683251" y="1980687"/>
            <a:chExt cx="1301106" cy="1301106"/>
          </a:xfrm>
          <a:solidFill>
            <a:schemeClr val="bg1"/>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3002623" y="2185262"/>
              <a:ext cx="662361" cy="830997"/>
            </a:xfrm>
            <a:prstGeom prst="rect">
              <a:avLst/>
            </a:prstGeom>
            <a:grpFill/>
          </p:spPr>
          <p:txBody>
            <a:bodyPr wrap="none">
              <a:spAutoFit/>
            </a:bodyPr>
            <a:lstStyle/>
            <a:p>
              <a:pPr eaLnBrk="1" fontAlgn="auto" hangingPunct="1">
                <a:spcBef>
                  <a:spcPts val="0"/>
                </a:spcBef>
                <a:spcAft>
                  <a:spcPts val="0"/>
                </a:spcAft>
                <a:defRPr/>
              </a:pPr>
              <a:r>
                <a:rPr lang="en-US" altLang="zh-CN" sz="4800" dirty="0">
                  <a:solidFill>
                    <a:srgbClr val="C00000"/>
                  </a:solidFill>
                  <a:latin typeface="Watford DB" pitchFamily="2" charset="0"/>
                  <a:ea typeface="造字工房劲黑（非商用）常规体" pitchFamily="50" charset="-122"/>
                </a:rPr>
                <a:t>2</a:t>
              </a:r>
              <a:endParaRPr lang="zh-CN" altLang="en-US" sz="4800" dirty="0">
                <a:solidFill>
                  <a:srgbClr val="C00000"/>
                </a:solidFill>
                <a:latin typeface="Watford DB" pitchFamily="2" charset="0"/>
                <a:ea typeface="造字工房劲黑（非商用）常规体" pitchFamily="50" charset="-122"/>
              </a:endParaRPr>
            </a:p>
          </p:txBody>
        </p:sp>
      </p:gr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grpSp>
        <p:nvGrpSpPr>
          <p:cNvPr id="29" name="组合 28"/>
          <p:cNvGrpSpPr/>
          <p:nvPr/>
        </p:nvGrpSpPr>
        <p:grpSpPr bwMode="auto">
          <a:xfrm>
            <a:off x="1035050" y="2039938"/>
            <a:ext cx="808038" cy="741362"/>
            <a:chOff x="1278794" y="3334906"/>
            <a:chExt cx="914014" cy="914014"/>
          </a:xfrm>
        </p:grpSpPr>
        <p:grpSp>
          <p:nvGrpSpPr>
            <p:cNvPr id="30" name="组合 29"/>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1276" name="TextBox 83"/>
            <p:cNvSpPr txBox="1">
              <a:spLocks noChangeArrowheads="1"/>
            </p:cNvSpPr>
            <p:nvPr/>
          </p:nvSpPr>
          <p:spPr bwMode="auto">
            <a:xfrm>
              <a:off x="1443719" y="3591858"/>
              <a:ext cx="59026" cy="12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2000">
                <a:latin typeface="Watford DB"/>
                <a:ea typeface="造字工房劲黑（非商用）常规体"/>
                <a:cs typeface="造字工房劲黑（非商用）常规体"/>
              </a:endParaRPr>
            </a:p>
          </p:txBody>
        </p:sp>
      </p:grpSp>
      <p:grpSp>
        <p:nvGrpSpPr>
          <p:cNvPr id="34" name="Group 13"/>
          <p:cNvGrpSpPr>
            <a:grpSpLocks noChangeAspect="1"/>
          </p:cNvGrpSpPr>
          <p:nvPr/>
        </p:nvGrpSpPr>
        <p:grpSpPr bwMode="auto">
          <a:xfrm>
            <a:off x="1080511" y="4022938"/>
            <a:ext cx="537730" cy="544081"/>
            <a:chOff x="2426" y="2781"/>
            <a:chExt cx="593" cy="600"/>
          </a:xfrm>
          <a:solidFill>
            <a:srgbClr val="002060"/>
          </a:solidFill>
        </p:grpSpPr>
        <p:sp>
          <p:nvSpPr>
            <p:cNvPr id="35"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3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sp>
        <p:nvSpPr>
          <p:cNvPr id="37" name="Freeform 108"/>
          <p:cNvSpPr>
            <a:spLocks noEditPoints="1"/>
          </p:cNvSpPr>
          <p:nvPr/>
        </p:nvSpPr>
        <p:spPr bwMode="auto">
          <a:xfrm>
            <a:off x="334963" y="3197225"/>
            <a:ext cx="454025" cy="455613"/>
          </a:xfrm>
          <a:custGeom>
            <a:avLst/>
            <a:gdLst>
              <a:gd name="T0" fmla="*/ 1513912804 w 115"/>
              <a:gd name="T1" fmla="*/ 754475319 h 115"/>
              <a:gd name="T2" fmla="*/ 1420269161 w 115"/>
              <a:gd name="T3" fmla="*/ 644446760 h 115"/>
              <a:gd name="T4" fmla="*/ 1591949832 w 115"/>
              <a:gd name="T5" fmla="*/ 408672975 h 115"/>
              <a:gd name="T6" fmla="*/ 1467089008 w 115"/>
              <a:gd name="T7" fmla="*/ 204336488 h 115"/>
              <a:gd name="T8" fmla="*/ 1232977926 w 115"/>
              <a:gd name="T9" fmla="*/ 361519011 h 115"/>
              <a:gd name="T10" fmla="*/ 1092514435 w 115"/>
              <a:gd name="T11" fmla="*/ 345802343 h 115"/>
              <a:gd name="T12" fmla="*/ 1045690640 w 115"/>
              <a:gd name="T13" fmla="*/ 47153965 h 115"/>
              <a:gd name="T14" fmla="*/ 811579558 w 115"/>
              <a:gd name="T15" fmla="*/ 0 h 115"/>
              <a:gd name="T16" fmla="*/ 749153094 w 115"/>
              <a:gd name="T17" fmla="*/ 282927749 h 115"/>
              <a:gd name="T18" fmla="*/ 639898887 w 115"/>
              <a:gd name="T19" fmla="*/ 377239640 h 115"/>
              <a:gd name="T20" fmla="*/ 405791753 w 115"/>
              <a:gd name="T21" fmla="*/ 204336488 h 115"/>
              <a:gd name="T22" fmla="*/ 202893902 w 115"/>
              <a:gd name="T23" fmla="*/ 330081714 h 115"/>
              <a:gd name="T24" fmla="*/ 358967957 w 115"/>
              <a:gd name="T25" fmla="*/ 565855499 h 115"/>
              <a:gd name="T26" fmla="*/ 343361341 w 115"/>
              <a:gd name="T27" fmla="*/ 707321354 h 115"/>
              <a:gd name="T28" fmla="*/ 62430412 w 115"/>
              <a:gd name="T29" fmla="*/ 754475319 h 115"/>
              <a:gd name="T30" fmla="*/ 0 w 115"/>
              <a:gd name="T31" fmla="*/ 990249103 h 115"/>
              <a:gd name="T32" fmla="*/ 280930930 w 115"/>
              <a:gd name="T33" fmla="*/ 1037403068 h 115"/>
              <a:gd name="T34" fmla="*/ 374574573 w 115"/>
              <a:gd name="T35" fmla="*/ 1147431627 h 115"/>
              <a:gd name="T36" fmla="*/ 202893902 w 115"/>
              <a:gd name="T37" fmla="*/ 1398926041 h 115"/>
              <a:gd name="T38" fmla="*/ 327754725 w 115"/>
              <a:gd name="T39" fmla="*/ 1603262528 h 115"/>
              <a:gd name="T40" fmla="*/ 561865808 w 115"/>
              <a:gd name="T41" fmla="*/ 1446080005 h 115"/>
              <a:gd name="T42" fmla="*/ 702329298 w 115"/>
              <a:gd name="T43" fmla="*/ 1446080005 h 115"/>
              <a:gd name="T44" fmla="*/ 749153094 w 115"/>
              <a:gd name="T45" fmla="*/ 1744724422 h 115"/>
              <a:gd name="T46" fmla="*/ 983264176 w 115"/>
              <a:gd name="T47" fmla="*/ 1807599016 h 115"/>
              <a:gd name="T48" fmla="*/ 1045690640 w 115"/>
              <a:gd name="T49" fmla="*/ 1524671267 h 115"/>
              <a:gd name="T50" fmla="*/ 1154944847 w 115"/>
              <a:gd name="T51" fmla="*/ 1430359376 h 115"/>
              <a:gd name="T52" fmla="*/ 1389051981 w 115"/>
              <a:gd name="T53" fmla="*/ 1603262528 h 115"/>
              <a:gd name="T54" fmla="*/ 1591949832 w 115"/>
              <a:gd name="T55" fmla="*/ 1477517302 h 115"/>
              <a:gd name="T56" fmla="*/ 1435875777 w 115"/>
              <a:gd name="T57" fmla="*/ 1241743518 h 115"/>
              <a:gd name="T58" fmla="*/ 1451482393 w 115"/>
              <a:gd name="T59" fmla="*/ 1100277662 h 115"/>
              <a:gd name="T60" fmla="*/ 1748019938 w 115"/>
              <a:gd name="T61" fmla="*/ 1037403068 h 115"/>
              <a:gd name="T62" fmla="*/ 1794843734 w 115"/>
              <a:gd name="T63" fmla="*/ 817349913 h 115"/>
              <a:gd name="T64" fmla="*/ 905227149 w 115"/>
              <a:gd name="T65" fmla="*/ 1241743518 h 115"/>
              <a:gd name="T66" fmla="*/ 905227149 w 115"/>
              <a:gd name="T67" fmla="*/ 565855499 h 115"/>
              <a:gd name="T68" fmla="*/ 905227149 w 115"/>
              <a:gd name="T69" fmla="*/ 1241743518 h 115"/>
              <a:gd name="T70" fmla="*/ 764759710 w 115"/>
              <a:gd name="T71" fmla="*/ 895941174 h 115"/>
              <a:gd name="T72" fmla="*/ 1045690640 w 115"/>
              <a:gd name="T73" fmla="*/ 895941174 h 11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B05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 name="文本框 1"/>
          <p:cNvSpPr txBox="1"/>
          <p:nvPr/>
        </p:nvSpPr>
        <p:spPr>
          <a:xfrm>
            <a:off x="1953619" y="2277227"/>
            <a:ext cx="6408738" cy="2306955"/>
          </a:xfrm>
          <a:prstGeom prst="rect">
            <a:avLst/>
          </a:prstGeom>
          <a:noFill/>
          <a:ln>
            <a:solidFill>
              <a:srgbClr val="FFC000"/>
            </a:solidFill>
          </a:ln>
        </p:spPr>
        <p:txBody>
          <a:bodyPr>
            <a:spAutoFit/>
          </a:bodyPr>
          <a:lstStyle/>
          <a:p>
            <a:pPr eaLnBrk="1" fontAlgn="auto" hangingPunct="1">
              <a:spcBef>
                <a:spcPts val="0"/>
              </a:spcBef>
              <a:spcAft>
                <a:spcPts val="0"/>
              </a:spcAft>
              <a:defRPr/>
            </a:pPr>
            <a:r>
              <a:rPr lang="en-US" altLang="zh-CN" dirty="0">
                <a:solidFill>
                  <a:srgbClr val="FF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zh-CN" sz="1400" dirty="0"/>
              <a:t>中央财政农机购置补贴机具种类范围为</a:t>
            </a:r>
            <a:r>
              <a:rPr lang="en-US" altLang="zh-CN" sz="1400" dirty="0"/>
              <a:t>12</a:t>
            </a:r>
            <a:r>
              <a:rPr lang="zh-CN" altLang="zh-CN" sz="1400" dirty="0"/>
              <a:t>大类</a:t>
            </a:r>
            <a:r>
              <a:rPr lang="en-US" altLang="zh-CN" sz="1400" dirty="0"/>
              <a:t>27</a:t>
            </a:r>
            <a:r>
              <a:rPr lang="zh-CN" altLang="zh-CN" sz="1400" dirty="0"/>
              <a:t>个小类</a:t>
            </a:r>
            <a:r>
              <a:rPr lang="en-US" altLang="zh-CN" sz="1400" dirty="0"/>
              <a:t>69</a:t>
            </a:r>
            <a:r>
              <a:rPr lang="zh-CN" altLang="zh-CN" sz="1400" dirty="0"/>
              <a:t>个品目</a:t>
            </a:r>
            <a:r>
              <a:rPr lang="zh-CN" altLang="en-US" sz="1400" dirty="0"/>
              <a:t>。</a:t>
            </a:r>
            <a:endParaRPr lang="en-US" altLang="zh-CN" sz="1400" dirty="0"/>
          </a:p>
          <a:p>
            <a:pPr eaLnBrk="1" fontAlgn="auto" hangingPunct="1">
              <a:spcBef>
                <a:spcPts val="0"/>
              </a:spcBef>
              <a:spcAft>
                <a:spcPts val="0"/>
              </a:spcAft>
              <a:defRPr/>
            </a:pPr>
            <a:endParaRPr lang="en-US" altLang="zh-CN" sz="1400" dirty="0">
              <a:latin typeface="+mn-lt"/>
              <a:ea typeface="+mn-ea"/>
            </a:endParaRPr>
          </a:p>
          <a:p>
            <a:r>
              <a:rPr lang="zh-CN" altLang="en-US" sz="1400" dirty="0">
                <a:latin typeface="+mn-lt"/>
                <a:ea typeface="+mn-ea"/>
              </a:rPr>
              <a:t> </a:t>
            </a:r>
            <a:r>
              <a:rPr lang="en-US" altLang="zh-CN" sz="1400" dirty="0">
                <a:solidFill>
                  <a:srgbClr val="FF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zh-CN" sz="1400" dirty="0"/>
              <a:t>补贴机具必须是补贴范围内的产品（农机新产品除外），同时还应具备以下资质之一：（</a:t>
            </a:r>
            <a:r>
              <a:rPr lang="en-US" altLang="zh-CN" sz="1400" dirty="0"/>
              <a:t>1</a:t>
            </a:r>
            <a:r>
              <a:rPr lang="zh-CN" altLang="zh-CN" sz="1400" dirty="0"/>
              <a:t>）获得农业机械试验鉴定证书（包括尚在有效期内的农业机械推广鉴定证书）；（</a:t>
            </a:r>
            <a:r>
              <a:rPr lang="en-US" altLang="zh-CN" sz="1400" dirty="0"/>
              <a:t>2</a:t>
            </a:r>
            <a:r>
              <a:rPr lang="zh-CN" altLang="zh-CN" sz="1400" dirty="0"/>
              <a:t>）获得农机强制性产品认证证书；（</a:t>
            </a:r>
            <a:r>
              <a:rPr lang="en-US" altLang="zh-CN" sz="1400" dirty="0"/>
              <a:t>3</a:t>
            </a:r>
            <a:r>
              <a:rPr lang="zh-CN" altLang="zh-CN" sz="1400" dirty="0"/>
              <a:t>）列入农机自愿性认证采信试点范围，获得农机自愿性产品认证证书。补贴机具须在明显位置固定标有生产企业、产品名称和型号、出厂编号、生产日期、执行标准等信息的铭牌。</a:t>
            </a:r>
            <a:endParaRPr lang="en-US" altLang="zh-CN" sz="1400" dirty="0"/>
          </a:p>
          <a:p>
            <a:endParaRPr lang="zh-CN" altLang="zh-CN" sz="1400" dirty="0"/>
          </a:p>
          <a:p>
            <a:pPr eaLnBrk="1" fontAlgn="auto" hangingPunct="1">
              <a:spcBef>
                <a:spcPts val="0"/>
              </a:spcBef>
              <a:spcAft>
                <a:spcPts val="0"/>
              </a:spcAft>
              <a:defRPr/>
            </a:pPr>
            <a:r>
              <a:rPr lang="en-US" altLang="zh-CN" sz="1400" dirty="0">
                <a:solidFill>
                  <a:srgbClr val="FF0000"/>
                </a:solidFill>
                <a:latin typeface="隶书" panose="02010509060101010101" pitchFamily="49" charset="-122"/>
                <a:ea typeface="隶书" panose="02010509060101010101" pitchFamily="49" charset="-122"/>
              </a:rPr>
              <a:t>◆</a:t>
            </a:r>
            <a:r>
              <a:rPr lang="zh-CN" altLang="en-US" sz="1400" dirty="0"/>
              <a:t>具体见</a:t>
            </a:r>
            <a:r>
              <a:rPr lang="zh-CN" altLang="en-US" sz="1400" dirty="0">
                <a:hlinkClick r:id="rId1"/>
              </a:rPr>
              <a:t>农机购置补贴信息公开专栏</a:t>
            </a:r>
            <a:r>
              <a:rPr lang="en-US" altLang="zh-CN" sz="1400" dirty="0">
                <a:hlinkClick r:id="rId1"/>
              </a:rPr>
              <a:t>_</a:t>
            </a:r>
            <a:r>
              <a:rPr lang="zh-CN" altLang="en-US" sz="1400" dirty="0">
                <a:hlinkClick r:id="rId1"/>
              </a:rPr>
              <a:t>内蒙古自治区农牧厅 </a:t>
            </a:r>
            <a:r>
              <a:rPr lang="en-US" altLang="zh-CN" sz="1400" dirty="0">
                <a:hlinkClick r:id="rId1"/>
              </a:rPr>
              <a:t>(nmg.gov.cn) </a:t>
            </a:r>
            <a:r>
              <a:rPr lang="zh-CN" altLang="en-US" sz="1400" dirty="0"/>
              <a:t>。补贴产品查询见农机购置补贴辅助管理系统首页补贴信息查询专栏。</a:t>
            </a:r>
            <a:endParaRPr lang="en-US" altLang="zh-CN" sz="1400" b="1" dirty="0">
              <a:latin typeface="+mn-lt"/>
              <a:ea typeface="+mn-ea"/>
            </a:endParaRPr>
          </a:p>
        </p:txBody>
      </p:sp>
      <p:sp>
        <p:nvSpPr>
          <p:cNvPr id="18" name="矩形 17"/>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文本框 18"/>
          <p:cNvSpPr txBox="1"/>
          <p:nvPr/>
        </p:nvSpPr>
        <p:spPr>
          <a:xfrm>
            <a:off x="6014389"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Tree>
    <p:custDataLst>
      <p:tags r:id="rId2"/>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par>
                          <p:cTn id="17" fill="hold">
                            <p:stCondLst>
                              <p:cond delay="30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1000"/>
                                  </p:stCondLst>
                                  <p:childTnLst>
                                    <p:set>
                                      <p:cBhvr>
                                        <p:cTn id="31" dur="1" fill="hold">
                                          <p:stCondLst>
                                            <p:cond delay="0"/>
                                          </p:stCondLst>
                                        </p:cTn>
                                        <p:tgtEl>
                                          <p:spTgt spid="2"/>
                                        </p:tgtEl>
                                        <p:attrNameLst>
                                          <p:attrName>style.visibility</p:attrName>
                                        </p:attrNameLst>
                                      </p:cBhvr>
                                      <p:to>
                                        <p:strVal val="visible"/>
                                      </p:to>
                                    </p:set>
                                    <p:anim calcmode="lin" valueType="num">
                                      <p:cBhvr>
                                        <p:cTn id="32" dur="3000" fill="hold"/>
                                        <p:tgtEl>
                                          <p:spTgt spid="2"/>
                                        </p:tgtEl>
                                        <p:attrNameLst>
                                          <p:attrName>ppt_w</p:attrName>
                                        </p:attrNameLst>
                                      </p:cBhvr>
                                      <p:tavLst>
                                        <p:tav tm="0">
                                          <p:val>
                                            <p:fltVal val="0"/>
                                          </p:val>
                                        </p:tav>
                                        <p:tav tm="100000">
                                          <p:val>
                                            <p:strVal val="#ppt_w"/>
                                          </p:val>
                                        </p:tav>
                                      </p:tavLst>
                                    </p:anim>
                                    <p:anim calcmode="lin" valueType="num">
                                      <p:cBhvr>
                                        <p:cTn id="33" dur="3000" fill="hold"/>
                                        <p:tgtEl>
                                          <p:spTgt spid="2"/>
                                        </p:tgtEl>
                                        <p:attrNameLst>
                                          <p:attrName>ppt_h</p:attrName>
                                        </p:attrNameLst>
                                      </p:cBhvr>
                                      <p:tavLst>
                                        <p:tav tm="0">
                                          <p:val>
                                            <p:fltVal val="0"/>
                                          </p:val>
                                        </p:tav>
                                        <p:tav tm="100000">
                                          <p:val>
                                            <p:strVal val="#ppt_h"/>
                                          </p:val>
                                        </p:tav>
                                      </p:tavLst>
                                    </p:anim>
                                    <p:anim calcmode="lin" valueType="num">
                                      <p:cBhvr>
                                        <p:cTn id="34" dur="3000" fill="hold"/>
                                        <p:tgtEl>
                                          <p:spTgt spid="2"/>
                                        </p:tgtEl>
                                        <p:attrNameLst>
                                          <p:attrName>style.rotation</p:attrName>
                                        </p:attrNameLst>
                                      </p:cBhvr>
                                      <p:tavLst>
                                        <p:tav tm="0">
                                          <p:val>
                                            <p:fltVal val="90"/>
                                          </p:val>
                                        </p:tav>
                                        <p:tav tm="100000">
                                          <p:val>
                                            <p:fltVal val="0"/>
                                          </p:val>
                                        </p:tav>
                                      </p:tavLst>
                                    </p:anim>
                                    <p:animEffect transition="in" filter="fade">
                                      <p:cBhvr>
                                        <p:cTn id="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37" grpId="0" animBg="1"/>
      <p:bldP spid="2"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0"/>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tLang="zh-CN" sz="2000" dirty="0"/>
          </a:p>
          <a:p>
            <a:pPr algn="ctr" eaLnBrk="1" fontAlgn="auto" hangingPunct="1">
              <a:spcBef>
                <a:spcPts val="0"/>
              </a:spcBef>
              <a:spcAft>
                <a:spcPts val="0"/>
              </a:spcAft>
              <a:defRPr/>
            </a:pPr>
            <a:r>
              <a:rPr lang="zh-CN" altLang="en-US" sz="2000" dirty="0"/>
              <a:t>农机购置补贴的补贴对象是？</a:t>
            </a:r>
            <a:endParaRPr lang="en-US" altLang="zh-CN" sz="2000" dirty="0"/>
          </a:p>
          <a:p>
            <a:pPr algn="ctr" eaLnBrk="1" fontAlgn="auto" hangingPunct="1">
              <a:spcBef>
                <a:spcPts val="0"/>
              </a:spcBef>
              <a:spcAft>
                <a:spcPts val="0"/>
              </a:spcAft>
              <a:defRPr/>
            </a:pPr>
            <a:r>
              <a:rPr lang="zh-CN" altLang="en-US" sz="2000" dirty="0"/>
              <a:t>机具补贴标准是怎样的？</a:t>
            </a:r>
            <a:endParaRPr lang="en-US" altLang="zh-CN" sz="2000" dirty="0"/>
          </a:p>
          <a:p>
            <a:pPr algn="ctr" eaLnBrk="1" fontAlgn="auto" hangingPunct="1">
              <a:spcBef>
                <a:spcPts val="0"/>
              </a:spcBef>
              <a:spcAft>
                <a:spcPts val="0"/>
              </a:spcAft>
              <a:defRPr/>
            </a:pPr>
            <a:r>
              <a:rPr lang="zh-CN" altLang="en-US" sz="2000" dirty="0"/>
              <a:t>                              </a:t>
            </a:r>
            <a:r>
              <a:rPr lang="en-US" altLang="zh-CN" sz="2000" dirty="0"/>
              <a:t>              </a:t>
            </a:r>
            <a:r>
              <a:rPr lang="zh-CN" altLang="en-US" sz="2000" dirty="0">
                <a:sym typeface="+mn-ea"/>
              </a:rPr>
              <a:t>购机者年度内享受补贴机具台数及金额是否有限制？</a:t>
            </a:r>
            <a:endParaRPr lang="zh-CN" altLang="en-US" sz="2000" dirty="0"/>
          </a:p>
        </p:txBody>
      </p:sp>
      <p:sp>
        <p:nvSpPr>
          <p:cNvPr id="108" name="TextBox 107"/>
          <p:cNvSpPr txBox="1"/>
          <p:nvPr/>
        </p:nvSpPr>
        <p:spPr>
          <a:xfrm>
            <a:off x="2018068" y="564439"/>
            <a:ext cx="834601" cy="1015663"/>
          </a:xfrm>
          <a:prstGeom prst="rect">
            <a:avLst/>
          </a:prstGeom>
          <a:solidFill>
            <a:schemeClr val="bg1"/>
          </a:solidFill>
        </p:spPr>
        <p:txBody>
          <a:bodyPr wrap="square">
            <a:spAutoFit/>
          </a:bodyPr>
          <a:lstStyle/>
          <a:p>
            <a:pPr eaLnBrk="1" fontAlgn="auto" hangingPunct="1">
              <a:spcBef>
                <a:spcPts val="0"/>
              </a:spcBef>
              <a:spcAft>
                <a:spcPts val="0"/>
              </a:spcAft>
              <a:defRPr/>
            </a:pPr>
            <a:r>
              <a:rPr lang="en-US" altLang="zh-CN" sz="2000" dirty="0">
                <a:solidFill>
                  <a:srgbClr val="C00000"/>
                </a:solidFill>
                <a:latin typeface="Watford DB" pitchFamily="2" charset="0"/>
                <a:ea typeface="造字工房劲黑（非商用）常规体" pitchFamily="50" charset="-122"/>
              </a:rPr>
              <a:t>3</a:t>
            </a:r>
            <a:r>
              <a:rPr lang="zh-CN" altLang="en-US" sz="2000" dirty="0">
                <a:solidFill>
                  <a:srgbClr val="C00000"/>
                </a:solidFill>
                <a:latin typeface="Watford DB" pitchFamily="2" charset="0"/>
                <a:ea typeface="造字工房劲黑（非商用）常规体" pitchFamily="50" charset="-122"/>
              </a:rPr>
              <a:t>、</a:t>
            </a:r>
            <a:endParaRPr lang="en-US" altLang="zh-CN" sz="2000" dirty="0">
              <a:solidFill>
                <a:srgbClr val="C00000"/>
              </a:solidFill>
              <a:latin typeface="Watford DB" pitchFamily="2" charset="0"/>
              <a:ea typeface="造字工房劲黑（非商用）常规体" pitchFamily="50" charset="-122"/>
            </a:endParaRPr>
          </a:p>
          <a:p>
            <a:pPr eaLnBrk="1" fontAlgn="auto" hangingPunct="1">
              <a:spcBef>
                <a:spcPts val="0"/>
              </a:spcBef>
              <a:spcAft>
                <a:spcPts val="0"/>
              </a:spcAft>
              <a:defRPr/>
            </a:pPr>
            <a:r>
              <a:rPr lang="en-US" altLang="zh-CN" sz="2000" dirty="0">
                <a:solidFill>
                  <a:srgbClr val="C00000"/>
                </a:solidFill>
                <a:latin typeface="Watford DB" pitchFamily="2" charset="0"/>
                <a:ea typeface="造字工房劲黑（非商用）常规体" pitchFamily="50" charset="-122"/>
              </a:rPr>
              <a:t>4</a:t>
            </a:r>
            <a:r>
              <a:rPr lang="zh-CN" altLang="en-US" sz="2000" dirty="0">
                <a:solidFill>
                  <a:srgbClr val="C00000"/>
                </a:solidFill>
                <a:latin typeface="Watford DB" pitchFamily="2" charset="0"/>
                <a:ea typeface="造字工房劲黑（非商用）常规体" pitchFamily="50" charset="-122"/>
              </a:rPr>
              <a:t>、</a:t>
            </a:r>
            <a:endParaRPr lang="en-US" altLang="zh-CN" sz="2000" dirty="0">
              <a:solidFill>
                <a:srgbClr val="C00000"/>
              </a:solidFill>
              <a:latin typeface="Watford DB" pitchFamily="2" charset="0"/>
              <a:ea typeface="造字工房劲黑（非商用）常规体" pitchFamily="50" charset="-122"/>
            </a:endParaRPr>
          </a:p>
          <a:p>
            <a:pPr eaLnBrk="1" fontAlgn="auto" hangingPunct="1">
              <a:spcBef>
                <a:spcPts val="0"/>
              </a:spcBef>
              <a:spcAft>
                <a:spcPts val="0"/>
              </a:spcAft>
              <a:defRPr/>
            </a:pPr>
            <a:r>
              <a:rPr lang="en-US" altLang="zh-CN" sz="2000" dirty="0">
                <a:solidFill>
                  <a:srgbClr val="C00000"/>
                </a:solidFill>
                <a:latin typeface="Watford DB" pitchFamily="2" charset="0"/>
                <a:ea typeface="造字工房劲黑（非商用）常规体" pitchFamily="50" charset="-122"/>
              </a:rPr>
              <a:t>5</a:t>
            </a:r>
            <a:r>
              <a:rPr lang="zh-CN" altLang="en-US" sz="2000" dirty="0">
                <a:solidFill>
                  <a:srgbClr val="C00000"/>
                </a:solidFill>
                <a:latin typeface="Watford DB" pitchFamily="2" charset="0"/>
                <a:ea typeface="造字工房劲黑（非商用）常规体" pitchFamily="50" charset="-122"/>
              </a:rPr>
              <a:t>、</a:t>
            </a:r>
            <a:endParaRPr lang="zh-CN" altLang="en-US" sz="2000" dirty="0">
              <a:solidFill>
                <a:srgbClr val="C00000"/>
              </a:solidFill>
              <a:latin typeface="Watford DB" pitchFamily="2" charset="0"/>
              <a:ea typeface="造字工房劲黑（非商用）常规体" pitchFamily="50" charset="-122"/>
            </a:endParaRPr>
          </a:p>
        </p:txBody>
      </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15365" name="矩形 1"/>
          <p:cNvSpPr>
            <a:spLocks noChangeArrowheads="1"/>
          </p:cNvSpPr>
          <p:nvPr/>
        </p:nvSpPr>
        <p:spPr bwMode="auto">
          <a:xfrm>
            <a:off x="548756" y="1972531"/>
            <a:ext cx="3111500" cy="115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ts val="1400"/>
              </a:lnSpc>
              <a:buNone/>
            </a:pPr>
            <a:r>
              <a:rPr lang="zh-CN" altLang="zh-CN" sz="1050" b="1" kern="100" dirty="0">
                <a:effectLst/>
                <a:latin typeface="+mj-ea"/>
                <a:ea typeface="+mj-ea"/>
              </a:rPr>
              <a:t>农机购置补贴对象</a:t>
            </a:r>
            <a:r>
              <a:rPr lang="zh-CN" altLang="en-US" sz="1050" b="1" kern="100" dirty="0">
                <a:effectLst/>
                <a:latin typeface="+mj-ea"/>
                <a:ea typeface="+mj-ea"/>
              </a:rPr>
              <a:t>：</a:t>
            </a:r>
            <a:r>
              <a:rPr lang="zh-CN" altLang="en-US" sz="1050" kern="100" dirty="0">
                <a:solidFill>
                  <a:srgbClr val="000000"/>
                </a:solidFill>
                <a:latin typeface="Times New Roman" panose="02020603050405020304" pitchFamily="18" charset="0"/>
                <a:ea typeface="仿宋_GB2312" panose="02010609030101010101" pitchFamily="49" charset="-122"/>
              </a:rPr>
              <a:t>补贴对象为根河市辖区内从事农牧业生产的个人或农牧业生产经营组织</a:t>
            </a:r>
            <a:r>
              <a:rPr lang="zh-CN" altLang="zh-CN" sz="1050" kern="100" dirty="0">
                <a:solidFill>
                  <a:srgbClr val="000000"/>
                </a:solidFill>
                <a:latin typeface="Times New Roman" panose="02020603050405020304" pitchFamily="18" charset="0"/>
                <a:ea typeface="仿宋_GB2312" panose="02010609030101010101" pitchFamily="49" charset="-122"/>
              </a:rPr>
              <a:t>（含牧民生产经营组织）</a:t>
            </a:r>
            <a:r>
              <a:rPr lang="zh-CN" altLang="en-US" sz="1050" kern="100" dirty="0">
                <a:solidFill>
                  <a:srgbClr val="000000"/>
                </a:solidFill>
                <a:latin typeface="Times New Roman" panose="02020603050405020304" pitchFamily="18" charset="0"/>
                <a:ea typeface="仿宋_GB2312" panose="02010609030101010101" pitchFamily="49" charset="-122"/>
              </a:rPr>
              <a:t>。</a:t>
            </a:r>
            <a:r>
              <a:rPr lang="zh-CN" altLang="zh-CN" sz="1050" kern="100" dirty="0">
                <a:solidFill>
                  <a:srgbClr val="000000"/>
                </a:solidFill>
                <a:effectLst/>
                <a:latin typeface="Times New Roman" panose="02020603050405020304" pitchFamily="18" charset="0"/>
                <a:ea typeface="仿宋_GB2312" panose="02010609030101010101" pitchFamily="49" charset="-122"/>
                <a:cs typeface="仿宋_GB2312" panose="02010609030101010101" pitchFamily="49" charset="-122"/>
              </a:rPr>
              <a:t>补贴</a:t>
            </a:r>
            <a:r>
              <a:rPr lang="zh-CN" altLang="zh-CN" sz="1050" kern="100" dirty="0">
                <a:effectLst/>
                <a:latin typeface="Times New Roman" panose="02020603050405020304" pitchFamily="18" charset="0"/>
                <a:ea typeface="仿宋_GB2312" panose="02010609030101010101" pitchFamily="49" charset="-122"/>
              </a:rPr>
              <a:t>对象不包括国家和地方各级政府财政供养人员，即国家公务人员、参照公务员法管理事业单位职工、事业单位职工（含聘用制职工）不在补贴对象之列。</a:t>
            </a:r>
            <a:endParaRPr lang="zh-CN" altLang="zh-CN" sz="1050" kern="100" dirty="0">
              <a:effectLst/>
              <a:latin typeface="Times New Roman" panose="02020603050405020304" pitchFamily="18" charset="0"/>
              <a:ea typeface="宋体" panose="02010600030101010101" pitchFamily="2" charset="-122"/>
            </a:endParaRPr>
          </a:p>
        </p:txBody>
      </p:sp>
      <p:sp>
        <p:nvSpPr>
          <p:cNvPr id="15366" name="矩形 2"/>
          <p:cNvSpPr>
            <a:spLocks noChangeArrowheads="1"/>
          </p:cNvSpPr>
          <p:nvPr/>
        </p:nvSpPr>
        <p:spPr bwMode="auto">
          <a:xfrm>
            <a:off x="609187" y="3700034"/>
            <a:ext cx="3030233" cy="988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ts val="1400"/>
              </a:lnSpc>
              <a:buNone/>
            </a:pPr>
            <a:r>
              <a:rPr lang="zh-CN" altLang="zh-CN" sz="1050" b="1" kern="100" dirty="0">
                <a:effectLst/>
                <a:latin typeface="+mj-ea"/>
                <a:ea typeface="+mj-ea"/>
                <a:cs typeface="楷体_GB2312" panose="02010609030101010101" pitchFamily="49" charset="-122"/>
              </a:rPr>
              <a:t>补贴台数及金额</a:t>
            </a:r>
            <a:r>
              <a:rPr lang="zh-CN" altLang="en-US" sz="1050" b="1" kern="100" dirty="0">
                <a:effectLst/>
                <a:latin typeface="+mj-ea"/>
                <a:ea typeface="+mj-ea"/>
                <a:cs typeface="楷体_GB2312" panose="02010609030101010101" pitchFamily="49" charset="-122"/>
              </a:rPr>
              <a:t>：</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购机者年度内享受补贴购机数量</a:t>
            </a:r>
            <a:r>
              <a:rPr lang="zh-CN" altLang="en-US" sz="1050" kern="100" dirty="0">
                <a:latin typeface="Times New Roman" panose="02020603050405020304" pitchFamily="18" charset="0"/>
                <a:ea typeface="仿宋_GB2312" panose="02010609030101010101" pitchFamily="49" charset="-122"/>
                <a:cs typeface="仿宋_GB2312" panose="02010609030101010101" pitchFamily="49" charset="-122"/>
              </a:rPr>
              <a:t>放宽</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，其中生产经营组织年度内享受补贴资金达到</a:t>
            </a:r>
            <a:r>
              <a:rPr lang="en-US"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100</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万元以上，个体农牧民年度内享受补贴资金达到</a:t>
            </a:r>
            <a:r>
              <a:rPr lang="en-US"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40</a:t>
            </a:r>
            <a:r>
              <a:rPr lang="zh-CN" altLang="zh-CN" sz="1050" kern="100" dirty="0">
                <a:effectLst/>
                <a:latin typeface="Times New Roman" panose="02020603050405020304" pitchFamily="18" charset="0"/>
                <a:ea typeface="仿宋_GB2312" panose="02010609030101010101" pitchFamily="49" charset="-122"/>
                <a:cs typeface="仿宋_GB2312" panose="02010609030101010101" pitchFamily="49" charset="-122"/>
              </a:rPr>
              <a:t>万元以上，由根河市农机购置补贴领导小组研究决定</a:t>
            </a:r>
            <a:r>
              <a:rPr lang="zh-CN" altLang="en-US" sz="1050" kern="100" dirty="0">
                <a:effectLst/>
                <a:latin typeface="Times New Roman" panose="02020603050405020304" pitchFamily="18" charset="0"/>
                <a:ea typeface="仿宋_GB2312" panose="02010609030101010101" pitchFamily="49" charset="-122"/>
                <a:cs typeface="仿宋_GB2312" panose="02010609030101010101" pitchFamily="49" charset="-122"/>
              </a:rPr>
              <a:t>。</a:t>
            </a:r>
            <a:endParaRPr lang="zh-CN" altLang="zh-CN" sz="1050" kern="100" dirty="0">
              <a:effectLst/>
              <a:latin typeface="Times New Roman" panose="02020603050405020304" pitchFamily="18" charset="0"/>
              <a:ea typeface="宋体" panose="02010600030101010101" pitchFamily="2" charset="-122"/>
            </a:endParaRPr>
          </a:p>
        </p:txBody>
      </p:sp>
      <p:sp>
        <p:nvSpPr>
          <p:cNvPr id="15368" name="矩形 4"/>
          <p:cNvSpPr>
            <a:spLocks noChangeArrowheads="1"/>
          </p:cNvSpPr>
          <p:nvPr/>
        </p:nvSpPr>
        <p:spPr bwMode="auto">
          <a:xfrm>
            <a:off x="4753902" y="2539447"/>
            <a:ext cx="3805238" cy="1868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ts val="1400"/>
              </a:lnSpc>
              <a:spcBef>
                <a:spcPct val="0"/>
              </a:spcBef>
              <a:buNone/>
            </a:pPr>
            <a:r>
              <a:rPr lang="zh-CN" altLang="en-US" sz="1050" b="1" dirty="0"/>
              <a:t>补贴标准：</a:t>
            </a:r>
            <a:r>
              <a:rPr lang="zh-CN" altLang="en-US" sz="1050" kern="100" dirty="0">
                <a:solidFill>
                  <a:srgbClr val="000000"/>
                </a:solidFill>
                <a:latin typeface="仿宋_GB2312" panose="02010609030101010101" pitchFamily="49" charset="-122"/>
                <a:ea typeface="仿宋_GB2312" panose="02010609030101010101" pitchFamily="49" charset="-122"/>
              </a:rPr>
              <a:t>农机购置补贴实行定额补贴，凡在我市范围内享受补贴的农机产品，均实行同一种类、同一档次产品统一定额补贴。</a:t>
            </a:r>
            <a:r>
              <a:rPr lang="zh-CN" altLang="zh-CN" sz="1050" kern="100" dirty="0">
                <a:solidFill>
                  <a:srgbClr val="000000"/>
                </a:solidFill>
                <a:latin typeface="仿宋_GB2312" panose="02010609030101010101" pitchFamily="49" charset="-122"/>
                <a:ea typeface="仿宋_GB2312" panose="02010609030101010101" pitchFamily="49" charset="-122"/>
              </a:rPr>
              <a:t>具体补贴额见《内蒙古自治区</a:t>
            </a:r>
            <a:r>
              <a:rPr lang="en-US" altLang="zh-CN" sz="1050" kern="100" dirty="0">
                <a:solidFill>
                  <a:srgbClr val="000000"/>
                </a:solidFill>
                <a:latin typeface="仿宋_GB2312" panose="02010609030101010101" pitchFamily="49" charset="-122"/>
                <a:ea typeface="仿宋_GB2312" panose="02010609030101010101" pitchFamily="49" charset="-122"/>
              </a:rPr>
              <a:t>2021</a:t>
            </a:r>
            <a:r>
              <a:rPr lang="zh-CN" altLang="zh-CN" sz="1050" kern="100" dirty="0">
                <a:solidFill>
                  <a:srgbClr val="000000"/>
                </a:solidFill>
                <a:latin typeface="仿宋_GB2312" panose="02010609030101010101" pitchFamily="49" charset="-122"/>
                <a:ea typeface="仿宋_GB2312" panose="02010609030101010101" pitchFamily="49" charset="-122"/>
              </a:rPr>
              <a:t>—</a:t>
            </a:r>
            <a:r>
              <a:rPr lang="en-US" altLang="zh-CN" sz="1050" kern="100" dirty="0">
                <a:solidFill>
                  <a:srgbClr val="000000"/>
                </a:solidFill>
                <a:latin typeface="仿宋_GB2312" panose="02010609030101010101" pitchFamily="49" charset="-122"/>
                <a:ea typeface="仿宋_GB2312" panose="02010609030101010101" pitchFamily="49" charset="-122"/>
              </a:rPr>
              <a:t>2023</a:t>
            </a:r>
            <a:r>
              <a:rPr lang="zh-CN" altLang="zh-CN" sz="1050" kern="100" dirty="0">
                <a:solidFill>
                  <a:srgbClr val="000000"/>
                </a:solidFill>
                <a:latin typeface="仿宋_GB2312" panose="02010609030101010101" pitchFamily="49" charset="-122"/>
                <a:ea typeface="仿宋_GB2312" panose="02010609030101010101" pitchFamily="49" charset="-122"/>
              </a:rPr>
              <a:t>年农机购置补贴机具补贴额一览表</a:t>
            </a:r>
            <a:r>
              <a:rPr lang="zh-CN" altLang="zh-CN" sz="1050" kern="100" dirty="0">
                <a:solidFill>
                  <a:srgbClr val="000000"/>
                </a:solidFill>
                <a:effectLst/>
                <a:latin typeface="仿宋_GB2312" panose="02010609030101010101" pitchFamily="49" charset="-122"/>
                <a:ea typeface="仿宋_GB2312" panose="02010609030101010101" pitchFamily="49" charset="-122"/>
                <a:cs typeface="仿宋_GB2312" panose="02010609030101010101" pitchFamily="49" charset="-122"/>
              </a:rPr>
              <a:t>》。</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一般补贴机具单机补贴限额原则上不超过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5</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万元；挤奶机械、烘干机单机补贴限额不超过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12</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100</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马力以上拖拉机、高性能青饲料收获机、大型免耕播种机、大型联合收割机、水稻大型浸种催芽程控设备、畜禽粪污资源化利用机具单机补贴限额不超过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15</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200</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马力以上拖拉机单机补贴限额不超过</a:t>
            </a:r>
            <a:r>
              <a:rPr lang="en-US"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25</a:t>
            </a:r>
            <a:r>
              <a:rPr lang="zh-CN" altLang="zh-CN" sz="1050" kern="100" dirty="0">
                <a:effectLst/>
                <a:latin typeface="仿宋_GB2312" panose="02010609030101010101" pitchFamily="49" charset="-122"/>
                <a:ea typeface="仿宋_GB2312" panose="02010609030101010101" pitchFamily="49" charset="-122"/>
                <a:cs typeface="仿宋_GB2312" panose="02010609030101010101" pitchFamily="49" charset="-122"/>
              </a:rPr>
              <a:t>万元。</a:t>
            </a:r>
            <a:endParaRPr lang="zh-CN" altLang="zh-CN" sz="1050" kern="100" dirty="0">
              <a:effectLst/>
              <a:latin typeface="仿宋_GB2312" panose="02010609030101010101" pitchFamily="49" charset="-122"/>
              <a:ea typeface="仿宋_GB2312" panose="02010609030101010101" pitchFamily="49" charset="-122"/>
            </a:endParaRPr>
          </a:p>
          <a:p>
            <a:pPr eaLnBrk="1" hangingPunct="1">
              <a:spcBef>
                <a:spcPct val="0"/>
              </a:spcBef>
              <a:buFontTx/>
              <a:buNone/>
            </a:pPr>
            <a:endParaRPr lang="zh-CN" altLang="en-US" sz="1050" dirty="0"/>
          </a:p>
        </p:txBody>
      </p:sp>
      <p:cxnSp>
        <p:nvCxnSpPr>
          <p:cNvPr id="18" name="直接连接符 17"/>
          <p:cNvCxnSpPr/>
          <p:nvPr/>
        </p:nvCxnSpPr>
        <p:spPr>
          <a:xfrm flipH="1">
            <a:off x="4294188" y="1879600"/>
            <a:ext cx="28575" cy="3263900"/>
          </a:xfrm>
          <a:prstGeom prst="line">
            <a:avLst/>
          </a:prstGeom>
          <a:ln w="762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rot="16200000">
            <a:off x="3946470" y="3948434"/>
            <a:ext cx="593477" cy="771065"/>
            <a:chOff x="4020870" y="2194485"/>
            <a:chExt cx="1102258" cy="1432090"/>
          </a:xfrm>
          <a:effectLst>
            <a:outerShdw blurRad="444500" dist="254000" dir="8100000" algn="tr" rotWithShape="0">
              <a:prstClr val="black">
                <a:alpha val="50000"/>
              </a:prstClr>
            </a:outerShdw>
          </a:effectLst>
        </p:grpSpPr>
        <p:sp>
          <p:nvSpPr>
            <p:cNvPr id="2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2" name="椭圆 34"/>
          <p:cNvSpPr/>
          <p:nvPr/>
        </p:nvSpPr>
        <p:spPr>
          <a:xfrm rot="5400000" flipH="1">
            <a:off x="4157663" y="2897188"/>
            <a:ext cx="515937" cy="66198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3" name="组合 22"/>
          <p:cNvGrpSpPr/>
          <p:nvPr/>
        </p:nvGrpSpPr>
        <p:grpSpPr>
          <a:xfrm rot="16200000">
            <a:off x="3951843" y="1910900"/>
            <a:ext cx="593477" cy="771065"/>
            <a:chOff x="4020870" y="2194485"/>
            <a:chExt cx="1102258" cy="1432090"/>
          </a:xfrm>
          <a:effectLst>
            <a:outerShdw blurRad="444500" dist="254000" dir="8100000" algn="tr" rotWithShape="0">
              <a:prstClr val="black">
                <a:alpha val="50000"/>
              </a:prstClr>
            </a:outerShdw>
          </a:effectLst>
        </p:grpSpPr>
        <p:sp>
          <p:nvSpPr>
            <p:cNvPr id="2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6" name="矩形 25"/>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文本框 26"/>
          <p:cNvSpPr txBox="1"/>
          <p:nvPr/>
        </p:nvSpPr>
        <p:spPr>
          <a:xfrm>
            <a:off x="6175375"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Tree>
    <p:custDataLst>
      <p:tags r:id="rId1"/>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par>
                          <p:cTn id="12" fill="hold">
                            <p:stCondLst>
                              <p:cond delay="2500"/>
                            </p:stCondLst>
                            <p:childTnLst>
                              <p:par>
                                <p:cTn id="13" presetID="22" presetClass="entr" presetSubtype="4"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down)">
                                      <p:cBhvr>
                                        <p:cTn id="15" dur="1000"/>
                                        <p:tgtEl>
                                          <p:spTgt spid="18"/>
                                        </p:tgtEl>
                                      </p:cBhvr>
                                    </p:animEffect>
                                  </p:childTnLst>
                                </p:cTn>
                              </p:par>
                            </p:childTnLst>
                          </p:cTn>
                        </p:par>
                        <p:par>
                          <p:cTn id="16" fill="hold">
                            <p:stCondLst>
                              <p:cond delay="3500"/>
                            </p:stCondLst>
                            <p:childTnLst>
                              <p:par>
                                <p:cTn id="17" presetID="2" presetClass="entr" presetSubtype="8"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4000"/>
                            </p:stCondLst>
                            <p:childTnLst>
                              <p:par>
                                <p:cTn id="22" presetID="2" presetClass="entr" presetSubtype="8"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0-#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childTnLst>
                          </p:cTn>
                        </p:par>
                        <p:par>
                          <p:cTn id="26" fill="hold">
                            <p:stCondLst>
                              <p:cond delay="4500"/>
                            </p:stCondLst>
                            <p:childTnLst>
                              <p:par>
                                <p:cTn id="27" presetID="2" presetClass="entr" presetSubtype="8"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0-#ppt_w/2"/>
                                          </p:val>
                                        </p:tav>
                                        <p:tav tm="100000">
                                          <p:val>
                                            <p:strVal val="#ppt_x"/>
                                          </p:val>
                                        </p:tav>
                                      </p:tavLst>
                                    </p:anim>
                                    <p:anim calcmode="lin" valueType="num">
                                      <p:cBhvr additive="base">
                                        <p:cTn id="30"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800" b="1" dirty="0">
                <a:effectLst>
                  <a:outerShdw blurRad="38100" dist="38100" dir="2700000" algn="tl">
                    <a:srgbClr val="000000">
                      <a:alpha val="43137"/>
                    </a:srgbClr>
                  </a:outerShdw>
                </a:effectLst>
              </a:rPr>
              <a:t>申请机具补贴所需材料都有哪些？</a:t>
            </a:r>
            <a:endParaRPr lang="zh-CN" altLang="en-US" sz="2800" b="1" dirty="0">
              <a:effectLst>
                <a:outerShdw blurRad="38100" dist="38100" dir="2700000" algn="tl">
                  <a:srgbClr val="000000">
                    <a:alpha val="43137"/>
                  </a:srgbClr>
                </a:outerShdw>
              </a:effectLst>
            </a:endParaRPr>
          </a:p>
        </p:txBody>
      </p:sp>
      <p:grpSp>
        <p:nvGrpSpPr>
          <p:cNvPr id="6" name="组合 5"/>
          <p:cNvGrpSpPr/>
          <p:nvPr/>
        </p:nvGrpSpPr>
        <p:grpSpPr>
          <a:xfrm>
            <a:off x="714777" y="289247"/>
            <a:ext cx="1023871" cy="1050156"/>
            <a:chOff x="2683251" y="1980687"/>
            <a:chExt cx="1301106" cy="1301106"/>
          </a:xfrm>
          <a:solidFill>
            <a:schemeClr val="bg1"/>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2964963" y="2116453"/>
              <a:ext cx="667524" cy="1029576"/>
            </a:xfrm>
            <a:prstGeom prst="rect">
              <a:avLst/>
            </a:prstGeom>
            <a:grpFill/>
          </p:spPr>
          <p:txBody>
            <a:bodyPr wrap="square">
              <a:spAutoFit/>
            </a:bodyPr>
            <a:lstStyle/>
            <a:p>
              <a:pPr eaLnBrk="1" fontAlgn="auto" hangingPunct="1">
                <a:spcBef>
                  <a:spcPts val="0"/>
                </a:spcBef>
                <a:spcAft>
                  <a:spcPts val="0"/>
                </a:spcAft>
                <a:defRPr/>
              </a:pPr>
              <a:r>
                <a:rPr lang="en-US" altLang="zh-CN" sz="4800" dirty="0">
                  <a:solidFill>
                    <a:srgbClr val="C00000"/>
                  </a:solidFill>
                  <a:latin typeface="Watford DB" pitchFamily="2" charset="0"/>
                  <a:ea typeface="造字工房劲黑（非商用）常规体" pitchFamily="50" charset="-122"/>
                </a:rPr>
                <a:t>6</a:t>
              </a:r>
              <a:endParaRPr lang="zh-CN" altLang="en-US" sz="4800" dirty="0">
                <a:solidFill>
                  <a:srgbClr val="C00000"/>
                </a:solidFill>
                <a:latin typeface="Watford DB" pitchFamily="2" charset="0"/>
                <a:ea typeface="造字工房劲黑（非商用）常规体" pitchFamily="50" charset="-122"/>
              </a:endParaRPr>
            </a:p>
          </p:txBody>
        </p:sp>
      </p:gr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17" name="矩形 16"/>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文本框 17"/>
          <p:cNvSpPr txBox="1"/>
          <p:nvPr/>
        </p:nvSpPr>
        <p:spPr>
          <a:xfrm>
            <a:off x="6175375"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2" name="文本框 1"/>
          <p:cNvSpPr txBox="1"/>
          <p:nvPr/>
        </p:nvSpPr>
        <p:spPr>
          <a:xfrm>
            <a:off x="6412337" y="2186683"/>
            <a:ext cx="1951148" cy="215443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0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sym typeface="Wingdings 2" panose="05020102010507070707" pitchFamily="18" charset="2"/>
              </a:rPr>
              <a:t></a:t>
            </a:r>
            <a:r>
              <a:rPr lang="zh-CN" altLang="zh-CN" sz="16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rPr>
              <a:t>购机者</a:t>
            </a:r>
            <a:r>
              <a:rPr lang="zh-CN" altLang="en-US" sz="16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rPr>
              <a:t>所</a:t>
            </a:r>
            <a:r>
              <a:rPr lang="zh-CN" altLang="zh-CN" sz="16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rPr>
              <a:t>提交申请材料，其真实性、完整性和有效性由购机者和补贴机具产销企业负责，并承担相关法律责任。</a:t>
            </a:r>
            <a:endParaRPr lang="zh-CN" altLang="zh-CN" sz="1600" dirty="0">
              <a:effectLst/>
              <a:latin typeface="宋体" panose="02010600030101010101" pitchFamily="2" charset="-122"/>
              <a:ea typeface="宋体" panose="02010600030101010101" pitchFamily="2" charset="-122"/>
              <a:cs typeface="宋体" panose="02010600030101010101" pitchFamily="2" charset="-122"/>
            </a:endParaRPr>
          </a:p>
          <a:p>
            <a:endParaRPr lang="zh-CN" altLang="en-US" dirty="0"/>
          </a:p>
        </p:txBody>
      </p:sp>
      <p:sp>
        <p:nvSpPr>
          <p:cNvPr id="4" name="文本框 3"/>
          <p:cNvSpPr txBox="1"/>
          <p:nvPr/>
        </p:nvSpPr>
        <p:spPr>
          <a:xfrm>
            <a:off x="611505" y="2060575"/>
            <a:ext cx="5183505" cy="2666365"/>
          </a:xfrm>
          <a:prstGeom prst="rect">
            <a:avLst/>
          </a:prstGeom>
          <a:noFill/>
        </p:spPr>
        <p:txBody>
          <a:bodyPr wrap="square" rtlCol="0">
            <a:noAutofit/>
          </a:bodyPr>
          <a:lstStyle/>
          <a:p>
            <a:pPr indent="406400" algn="just">
              <a:lnSpc>
                <a:spcPts val="1600"/>
              </a:lnSpc>
            </a:pPr>
            <a:r>
              <a:rPr lang="zh-CN" altLang="zh-CN" sz="1600" kern="0" dirty="0">
                <a:solidFill>
                  <a:srgbClr val="000000"/>
                </a:solidFill>
                <a:effectLst/>
                <a:latin typeface="+mn-ea"/>
                <a:ea typeface="+mn-ea"/>
                <a:cs typeface="宋体" panose="02010600030101010101" pitchFamily="2" charset="-122"/>
              </a:rPr>
              <a:t>购机者所提供材料齐全，所有数据符合法定要求，并通过复核方可办理，否则不给予办理</a:t>
            </a:r>
            <a:r>
              <a:rPr lang="zh-CN" altLang="en-US" sz="1600" kern="0" dirty="0">
                <a:solidFill>
                  <a:srgbClr val="000000"/>
                </a:solidFill>
                <a:effectLst/>
                <a:latin typeface="+mn-ea"/>
                <a:ea typeface="+mn-ea"/>
                <a:cs typeface="宋体" panose="02010600030101010101" pitchFamily="2" charset="-122"/>
              </a:rPr>
              <a:t>：</a:t>
            </a:r>
            <a:endParaRPr lang="en-US" altLang="zh-CN" sz="1600" kern="0" dirty="0">
              <a:solidFill>
                <a:srgbClr val="000000"/>
              </a:solidFill>
              <a:latin typeface="+mn-ea"/>
              <a:ea typeface="+mn-ea"/>
              <a:cs typeface="宋体" panose="02010600030101010101" pitchFamily="2" charset="-122"/>
            </a:endParaRPr>
          </a:p>
          <a:p>
            <a:pPr indent="406400" algn="just">
              <a:lnSpc>
                <a:spcPts val="1600"/>
              </a:lnSpc>
            </a:pPr>
            <a:r>
              <a:rPr lang="en-US" altLang="zh-CN" sz="1600" dirty="0">
                <a:latin typeface="+mn-ea"/>
                <a:ea typeface="+mn-ea"/>
              </a:rPr>
              <a:t>1</a:t>
            </a:r>
            <a:r>
              <a:rPr lang="zh-CN" altLang="en-US" sz="1600" dirty="0">
                <a:latin typeface="+mn-ea"/>
                <a:ea typeface="+mn-ea"/>
              </a:rPr>
              <a:t>、</a:t>
            </a:r>
            <a:r>
              <a:rPr lang="zh-CN" altLang="zh-CN" sz="1600" dirty="0">
                <a:latin typeface="+mn-ea"/>
                <a:ea typeface="+mn-ea"/>
              </a:rPr>
              <a:t>购机发票</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2</a:t>
            </a:r>
            <a:r>
              <a:rPr lang="zh-CN" altLang="en-US" sz="1600" dirty="0">
                <a:latin typeface="+mn-ea"/>
                <a:ea typeface="+mn-ea"/>
              </a:rPr>
              <a:t>、内蒙古</a:t>
            </a:r>
            <a:r>
              <a:rPr lang="zh-CN" altLang="zh-CN" sz="1600" dirty="0">
                <a:latin typeface="+mn-ea"/>
                <a:ea typeface="+mn-ea"/>
              </a:rPr>
              <a:t>补贴机具基本信息单</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3</a:t>
            </a:r>
            <a:r>
              <a:rPr lang="zh-CN" altLang="en-US" sz="1600" dirty="0">
                <a:latin typeface="+mn-ea"/>
                <a:ea typeface="+mn-ea"/>
              </a:rPr>
              <a:t>、</a:t>
            </a:r>
            <a:r>
              <a:rPr lang="zh-CN" altLang="zh-CN" sz="1600" dirty="0">
                <a:latin typeface="+mn-ea"/>
                <a:ea typeface="+mn-ea"/>
              </a:rPr>
              <a:t>身份证</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4</a:t>
            </a:r>
            <a:r>
              <a:rPr lang="zh-CN" altLang="en-US" sz="1600" dirty="0">
                <a:latin typeface="+mn-ea"/>
                <a:ea typeface="+mn-ea"/>
              </a:rPr>
              <a:t>、</a:t>
            </a:r>
            <a:r>
              <a:rPr lang="zh-CN" altLang="zh-CN" sz="1600" dirty="0">
                <a:latin typeface="+mn-ea"/>
                <a:ea typeface="+mn-ea"/>
              </a:rPr>
              <a:t>户口本</a:t>
            </a:r>
            <a:r>
              <a:rPr lang="zh-CN" altLang="en-US" sz="1600" dirty="0">
                <a:latin typeface="+mn-ea"/>
                <a:ea typeface="+mn-ea"/>
              </a:rPr>
              <a:t>；</a:t>
            </a:r>
            <a:endParaRPr lang="en-US" altLang="zh-CN" sz="1600" dirty="0">
              <a:latin typeface="+mn-ea"/>
              <a:ea typeface="+mn-ea"/>
            </a:endParaRPr>
          </a:p>
          <a:p>
            <a:pPr>
              <a:lnSpc>
                <a:spcPts val="1600"/>
              </a:lnSpc>
            </a:pPr>
            <a:r>
              <a:rPr lang="en-US" altLang="zh-CN" sz="1600" dirty="0">
                <a:latin typeface="+mn-ea"/>
                <a:ea typeface="+mn-ea"/>
              </a:rPr>
              <a:t>    5</a:t>
            </a:r>
            <a:r>
              <a:rPr lang="zh-CN" altLang="en-US" sz="1600" dirty="0">
                <a:latin typeface="+mn-ea"/>
                <a:ea typeface="+mn-ea"/>
              </a:rPr>
              <a:t>、</a:t>
            </a:r>
            <a:r>
              <a:rPr lang="zh-CN" altLang="zh-CN" sz="1600" dirty="0">
                <a:latin typeface="+mn-ea"/>
                <a:ea typeface="+mn-ea"/>
              </a:rPr>
              <a:t>惠农“一卡通”（银行卡）</a:t>
            </a:r>
            <a:r>
              <a:rPr lang="zh-CN" altLang="en-US" sz="1600" dirty="0">
                <a:latin typeface="+mn-ea"/>
                <a:ea typeface="+mn-ea"/>
              </a:rPr>
              <a:t>；</a:t>
            </a:r>
            <a:endParaRPr lang="zh-CN" altLang="zh-CN" sz="1600" dirty="0">
              <a:latin typeface="+mn-ea"/>
              <a:ea typeface="+mn-ea"/>
            </a:endParaRPr>
          </a:p>
          <a:p>
            <a:pPr>
              <a:lnSpc>
                <a:spcPts val="1600"/>
              </a:lnSpc>
            </a:pPr>
            <a:r>
              <a:rPr lang="en-US" altLang="zh-CN" sz="1600" dirty="0">
                <a:latin typeface="+mn-ea"/>
                <a:ea typeface="+mn-ea"/>
              </a:rPr>
              <a:t>    6</a:t>
            </a:r>
            <a:r>
              <a:rPr lang="zh-CN" altLang="en-US" sz="1600" dirty="0">
                <a:latin typeface="+mn-ea"/>
                <a:ea typeface="+mn-ea"/>
              </a:rPr>
              <a:t>、</a:t>
            </a:r>
            <a:r>
              <a:rPr lang="zh-CN" altLang="zh-CN" sz="1600" dirty="0">
                <a:latin typeface="+mn-ea"/>
                <a:ea typeface="+mn-ea"/>
              </a:rPr>
              <a:t>农牧业生产经营组织申请农机购置补贴需提供营业执照原件、经办人为本组织成员证明</a:t>
            </a:r>
            <a:r>
              <a:rPr lang="zh-CN" altLang="en-US" sz="1600" dirty="0">
                <a:latin typeface="+mn-ea"/>
                <a:ea typeface="+mn-ea"/>
              </a:rPr>
              <a:t>；</a:t>
            </a:r>
            <a:endParaRPr lang="en-US" altLang="zh-CN" sz="1600" dirty="0">
              <a:latin typeface="+mn-ea"/>
              <a:ea typeface="+mn-ea"/>
            </a:endParaRPr>
          </a:p>
          <a:p>
            <a:pPr>
              <a:lnSpc>
                <a:spcPts val="1600"/>
              </a:lnSpc>
            </a:pPr>
            <a:r>
              <a:rPr lang="en-US" altLang="zh-CN" sz="1600" dirty="0">
                <a:latin typeface="+mn-ea"/>
                <a:ea typeface="+mn-ea"/>
              </a:rPr>
              <a:t>    7</a:t>
            </a:r>
            <a:r>
              <a:rPr lang="zh-CN" altLang="en-US" sz="1600" dirty="0">
                <a:latin typeface="+mn-ea"/>
                <a:ea typeface="+mn-ea"/>
              </a:rPr>
              <a:t>、</a:t>
            </a:r>
            <a:r>
              <a:rPr lang="zh-CN" altLang="zh-CN" sz="1600" dirty="0">
                <a:latin typeface="+mn-ea"/>
                <a:ea typeface="+mn-ea"/>
              </a:rPr>
              <a:t>补贴机具为实行牌证管理的拖拉机、联合收割机等要先行办理牌证照，提供行驶证原件</a:t>
            </a:r>
            <a:r>
              <a:rPr lang="zh-CN" altLang="en-US" sz="1600" dirty="0">
                <a:latin typeface="+mn-ea"/>
                <a:ea typeface="+mn-ea"/>
              </a:rPr>
              <a:t>；</a:t>
            </a:r>
            <a:endParaRPr lang="zh-CN" altLang="en-US" sz="1600" dirty="0">
              <a:latin typeface="+mn-ea"/>
              <a:ea typeface="+mn-ea"/>
            </a:endParaRPr>
          </a:p>
          <a:p>
            <a:pPr>
              <a:lnSpc>
                <a:spcPts val="1600"/>
              </a:lnSpc>
            </a:pPr>
            <a:r>
              <a:rPr lang="zh-CN" altLang="en-US" sz="1600" dirty="0">
                <a:latin typeface="+mn-ea"/>
                <a:ea typeface="+mn-ea"/>
              </a:rPr>
              <a:t> </a:t>
            </a:r>
            <a:r>
              <a:rPr lang="en-US" altLang="zh-CN" sz="1600" dirty="0">
                <a:latin typeface="+mn-ea"/>
                <a:ea typeface="+mn-ea"/>
              </a:rPr>
              <a:t>  </a:t>
            </a:r>
            <a:endParaRPr lang="zh-CN" altLang="zh-CN" sz="1600" dirty="0">
              <a:latin typeface="+mn-ea"/>
              <a:ea typeface="+mn-ea"/>
            </a:endParaRPr>
          </a:p>
          <a:p>
            <a:endParaRPr lang="zh-CN" altLang="zh-CN" dirty="0"/>
          </a:p>
          <a:p>
            <a:endParaRPr lang="zh-CN" altLang="en-US" dirty="0"/>
          </a:p>
          <a:p>
            <a:endParaRPr lang="zh-CN" altLang="en-US" dirty="0"/>
          </a:p>
        </p:txBody>
      </p:sp>
      <p:cxnSp>
        <p:nvCxnSpPr>
          <p:cNvPr id="7" name="直接连接符 6"/>
          <p:cNvCxnSpPr/>
          <p:nvPr/>
        </p:nvCxnSpPr>
        <p:spPr>
          <a:xfrm>
            <a:off x="6123904" y="2060620"/>
            <a:ext cx="0" cy="2665926"/>
          </a:xfrm>
          <a:prstGeom prst="line">
            <a:avLst/>
          </a:prstGeom>
        </p:spPr>
        <p:style>
          <a:lnRef idx="1">
            <a:schemeClr val="dk1"/>
          </a:lnRef>
          <a:fillRef idx="0">
            <a:schemeClr val="dk1"/>
          </a:fillRef>
          <a:effectRef idx="0">
            <a:schemeClr val="dk1"/>
          </a:effectRef>
          <a:fontRef idx="minor">
            <a:schemeClr val="tx1"/>
          </a:fontRef>
        </p:style>
      </p:cxnSp>
    </p:spTree>
    <p:custDataLst>
      <p:tags r:id="rId1"/>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0" name="直接连接符 69"/>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646113" y="242888"/>
            <a:ext cx="276225" cy="27463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t>7</a:t>
            </a:r>
            <a:endParaRPr lang="zh-CN" altLang="en-US" dirty="0"/>
          </a:p>
        </p:txBody>
      </p:sp>
      <p:sp>
        <p:nvSpPr>
          <p:cNvPr id="73" name="TextBox 72"/>
          <p:cNvSpPr txBox="1"/>
          <p:nvPr/>
        </p:nvSpPr>
        <p:spPr>
          <a:xfrm>
            <a:off x="1150367" y="1625416"/>
            <a:ext cx="2697480" cy="368300"/>
          </a:xfrm>
          <a:prstGeom prst="rect">
            <a:avLst/>
          </a:prstGeom>
          <a:noFill/>
        </p:spPr>
        <p:txBody>
          <a:bodyPr wrap="none">
            <a:spAutoFit/>
          </a:bodyPr>
          <a:lstStyle/>
          <a:p>
            <a:pPr algn="ctr"/>
            <a:r>
              <a:rPr lang="zh-CN" altLang="en-US" dirty="0"/>
              <a:t>补贴资金兑付相关问题：</a:t>
            </a:r>
            <a:endParaRPr lang="zh-CN" altLang="en-US" b="1" dirty="0">
              <a:solidFill>
                <a:srgbClr val="FF0000"/>
              </a:solidFill>
            </a:endParaRPr>
          </a:p>
        </p:txBody>
      </p:sp>
      <p:sp>
        <p:nvSpPr>
          <p:cNvPr id="76" name="矩形 7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TextBox 80"/>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74" name="矩形 73"/>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2" name="文本框 81"/>
          <p:cNvSpPr txBox="1"/>
          <p:nvPr/>
        </p:nvSpPr>
        <p:spPr>
          <a:xfrm>
            <a:off x="6175375"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graphicFrame>
        <p:nvGraphicFramePr>
          <p:cNvPr id="9" name="图示 8"/>
          <p:cNvGraphicFramePr/>
          <p:nvPr/>
        </p:nvGraphicFramePr>
        <p:xfrm>
          <a:off x="172529" y="1387033"/>
          <a:ext cx="8876580" cy="144631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3" name="文本框 2"/>
          <p:cNvSpPr txBox="1"/>
          <p:nvPr/>
        </p:nvSpPr>
        <p:spPr>
          <a:xfrm>
            <a:off x="487045" y="2232660"/>
            <a:ext cx="8141335" cy="1967230"/>
          </a:xfrm>
          <a:prstGeom prst="rect">
            <a:avLst/>
          </a:prstGeom>
          <a:noFill/>
        </p:spPr>
        <p:txBody>
          <a:bodyPr wrap="square" rtlCol="0">
            <a:noAutofit/>
          </a:bodyPr>
          <a:lstStyle/>
          <a:p>
            <a:r>
              <a:rPr lang="zh-CN" altLang="en-US" b="0" i="0" dirty="0">
                <a:solidFill>
                  <a:srgbClr val="4D4D4D"/>
                </a:solidFill>
                <a:effectLst/>
                <a:latin typeface="宋体" panose="02010600030101010101" pitchFamily="2" charset="-122"/>
                <a:ea typeface="宋体" panose="02010600030101010101" pitchFamily="2" charset="-122"/>
              </a:rPr>
              <a:t> </a:t>
            </a:r>
            <a:r>
              <a:rPr lang="en-US" altLang="zh-CN" b="0" i="0" dirty="0">
                <a:solidFill>
                  <a:srgbClr val="4D4D4D"/>
                </a:solidFill>
                <a:effectLst/>
                <a:latin typeface="宋体" panose="02010600030101010101" pitchFamily="2" charset="-122"/>
                <a:ea typeface="宋体" panose="02010600030101010101" pitchFamily="2" charset="-122"/>
              </a:rPr>
              <a:t>  </a:t>
            </a:r>
            <a:r>
              <a:rPr lang="zh-CN" altLang="en-US" sz="1600" b="0" i="0" dirty="0">
                <a:ea typeface="宋体" panose="02010600030101010101" pitchFamily="2" charset="-122"/>
              </a:rPr>
              <a:t>（1）资金兑付流程：</a:t>
            </a:r>
            <a:r>
              <a:rPr lang="zh-CN" altLang="zh-CN" sz="1600" dirty="0"/>
              <a:t>已受理审核且经公示无异</a:t>
            </a:r>
            <a:r>
              <a:rPr lang="zh-CN" altLang="zh-CN" sz="1600" b="0" i="0" dirty="0">
                <a:ea typeface="宋体" panose="02010600030101010101" pitchFamily="2" charset="-122"/>
              </a:rPr>
              <a:t>议的补贴申请，</a:t>
            </a:r>
            <a:r>
              <a:rPr lang="zh-CN" altLang="en-US" sz="1600" dirty="0"/>
              <a:t>农机部门定期整理汇总补贴资金结算材料报送至财政部门，由</a:t>
            </a:r>
            <a:r>
              <a:rPr lang="zh-CN" altLang="zh-CN" sz="1600" dirty="0"/>
              <a:t>财政部门审核资金兑付申请与有关材料</a:t>
            </a:r>
            <a:r>
              <a:rPr lang="zh-CN" altLang="en-US" sz="1600" dirty="0"/>
              <a:t>后</a:t>
            </a:r>
            <a:r>
              <a:rPr lang="zh-CN" altLang="zh-CN" sz="1600" dirty="0"/>
              <a:t>，通过国库集中支付方式向符合要求的购机者一次性足额兑付资金。</a:t>
            </a:r>
            <a:endParaRPr lang="zh-CN" altLang="zh-CN" sz="1600" dirty="0"/>
          </a:p>
          <a:p>
            <a:r>
              <a:rPr lang="zh-CN" altLang="zh-CN" sz="1600" dirty="0"/>
              <a:t> </a:t>
            </a:r>
            <a:r>
              <a:rPr lang="en-US" altLang="zh-CN" sz="1600" dirty="0"/>
              <a:t>      </a:t>
            </a:r>
            <a:r>
              <a:rPr lang="zh-CN" altLang="en-US" sz="1600" dirty="0"/>
              <a:t>（</a:t>
            </a:r>
            <a:r>
              <a:rPr lang="en-US" altLang="zh-CN" sz="1600" dirty="0"/>
              <a:t>2</a:t>
            </a:r>
            <a:r>
              <a:rPr lang="zh-CN" altLang="en-US" sz="1600" dirty="0"/>
              <a:t>）资金兑付方式：</a:t>
            </a:r>
            <a:r>
              <a:rPr lang="zh-CN" altLang="zh-CN" sz="1600" dirty="0"/>
              <a:t>补贴资金兑付至购机者惠农“一卡通”（银行卡）账户内，补贴给农牧民专业合作社或其他农牧业生产经营组织的资金，拨付到组织公共账户</a:t>
            </a:r>
            <a:r>
              <a:rPr lang="zh-CN" altLang="en-US" sz="1600" dirty="0"/>
              <a:t>。</a:t>
            </a:r>
            <a:r>
              <a:rPr lang="en-US" altLang="zh-CN" sz="1600" dirty="0"/>
              <a:t>    </a:t>
            </a:r>
            <a:endParaRPr lang="en-US" altLang="zh-CN" sz="1600" dirty="0"/>
          </a:p>
          <a:p>
            <a:r>
              <a:rPr lang="en-US" altLang="zh-CN" sz="1600" dirty="0"/>
              <a:t>       </a:t>
            </a:r>
            <a:r>
              <a:rPr lang="zh-CN" altLang="en-US" sz="1600" dirty="0"/>
              <a:t>（</a:t>
            </a:r>
            <a:r>
              <a:rPr lang="en-US" altLang="zh-CN" sz="1600" dirty="0"/>
              <a:t>3</a:t>
            </a:r>
            <a:r>
              <a:rPr lang="zh-CN" altLang="en-US" sz="1600" dirty="0"/>
              <a:t>）当年度补贴资金不足时：</a:t>
            </a:r>
            <a:r>
              <a:rPr lang="en-US" altLang="zh-CN" sz="1600" dirty="0"/>
              <a:t> 因当年财政补贴资金规模不够、办理手续时间紧张等无法享受补贴的，可在下一个年度优先兑付。</a:t>
            </a:r>
            <a:endParaRPr lang="en-US" altLang="zh-CN" sz="1600" dirty="0"/>
          </a:p>
        </p:txBody>
      </p:sp>
      <p:sp>
        <p:nvSpPr>
          <p:cNvPr id="4" name="文本框 3"/>
          <p:cNvSpPr txBox="1"/>
          <p:nvPr/>
        </p:nvSpPr>
        <p:spPr>
          <a:xfrm>
            <a:off x="1056005" y="222885"/>
            <a:ext cx="5389880" cy="341630"/>
          </a:xfrm>
          <a:prstGeom prst="rect">
            <a:avLst/>
          </a:prstGeom>
          <a:noFill/>
        </p:spPr>
        <p:txBody>
          <a:bodyPr wrap="square" rtlCol="0">
            <a:noAutofit/>
          </a:bodyPr>
          <a:lstStyle/>
          <a:p>
            <a:r>
              <a:rPr lang="en-US" altLang="zh-CN" dirty="0">
                <a:latin typeface="+mn-ea"/>
                <a:ea typeface="+mn-ea"/>
                <a:cs typeface="+mn-ea"/>
                <a:sym typeface="+mn-ea"/>
              </a:rPr>
              <a:t>“</a:t>
            </a:r>
            <a:r>
              <a:rPr lang="zh-CN" altLang="en-US" dirty="0">
                <a:latin typeface="+mn-ea"/>
                <a:ea typeface="+mn-ea"/>
                <a:cs typeface="+mn-ea"/>
                <a:sym typeface="+mn-ea"/>
              </a:rPr>
              <a:t>跑</a:t>
            </a:r>
            <a:r>
              <a:rPr lang="zh-CN" altLang="en-US" sz="1800" dirty="0">
                <a:latin typeface="+mn-ea"/>
                <a:ea typeface="+mn-ea"/>
                <a:cs typeface="+mn-ea"/>
                <a:sym typeface="+mn-ea"/>
              </a:rPr>
              <a:t>一</a:t>
            </a:r>
            <a:r>
              <a:rPr lang="zh-CN" altLang="en-US" dirty="0">
                <a:latin typeface="+mn-ea"/>
                <a:ea typeface="+mn-ea"/>
                <a:cs typeface="+mn-ea"/>
                <a:sym typeface="+mn-ea"/>
              </a:rPr>
              <a:t>次</a:t>
            </a:r>
            <a:r>
              <a:rPr lang="en-US" altLang="zh-CN" dirty="0">
                <a:latin typeface="+mn-ea"/>
                <a:ea typeface="+mn-ea"/>
                <a:cs typeface="+mn-ea"/>
                <a:sym typeface="+mn-ea"/>
              </a:rPr>
              <a:t>”</a:t>
            </a:r>
            <a:r>
              <a:rPr lang="zh-CN" altLang="en-US" dirty="0">
                <a:latin typeface="+mn-ea"/>
                <a:ea typeface="+mn-ea"/>
                <a:cs typeface="+mn-ea"/>
                <a:sym typeface="+mn-ea"/>
              </a:rPr>
              <a:t>能否办理完成农机购置补贴申请？</a:t>
            </a:r>
            <a:endParaRPr lang="zh-CN" altLang="en-US" dirty="0">
              <a:latin typeface="+mn-ea"/>
              <a:ea typeface="+mn-ea"/>
              <a:cs typeface="+mn-ea"/>
            </a:endParaRPr>
          </a:p>
        </p:txBody>
      </p:sp>
      <p:sp>
        <p:nvSpPr>
          <p:cNvPr id="14" name="椭圆 13"/>
          <p:cNvSpPr/>
          <p:nvPr/>
        </p:nvSpPr>
        <p:spPr>
          <a:xfrm>
            <a:off x="646113" y="1672291"/>
            <a:ext cx="276225" cy="27463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t>8</a:t>
            </a:r>
            <a:endParaRPr lang="en-US" altLang="zh-CN" dirty="0"/>
          </a:p>
        </p:txBody>
      </p:sp>
      <p:cxnSp>
        <p:nvCxnSpPr>
          <p:cNvPr id="15" name="直接连接符 14"/>
          <p:cNvCxnSpPr/>
          <p:nvPr/>
        </p:nvCxnSpPr>
        <p:spPr>
          <a:xfrm>
            <a:off x="569361" y="2030409"/>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646430" y="803275"/>
            <a:ext cx="7806055" cy="583565"/>
          </a:xfrm>
          <a:prstGeom prst="rect">
            <a:avLst/>
          </a:prstGeom>
          <a:noFill/>
        </p:spPr>
        <p:txBody>
          <a:bodyPr wrap="square" rtlCol="0">
            <a:spAutoFit/>
          </a:bodyPr>
          <a:lstStyle/>
          <a:p>
            <a:r>
              <a:rPr lang="zh-CN" altLang="zh-CN" sz="1600" dirty="0"/>
              <a:t>可以。购机者按照要求提供申请所需要材料，其申请资料提供真实完整，经工作人员资料审核无误，机具核验无误，可一次性办理完成补贴申请。</a:t>
            </a:r>
            <a:endParaRPr lang="zh-CN" altLang="zh-CN" sz="1600" dirty="0"/>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300"/>
                                        <p:tgtEl>
                                          <p:spTgt spid="7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down)">
                                      <p:cBhvr>
                                        <p:cTn id="11" dur="300"/>
                                        <p:tgtEl>
                                          <p:spTgt spid="72"/>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ppt_x</p:attrName>
                                        </p:attrNameLst>
                                      </p:cBhvr>
                                      <p:tavLst>
                                        <p:tav tm="0">
                                          <p:val>
                                            <p:strVal val="#ppt_x-#ppt_w*1.125000"/>
                                          </p:val>
                                        </p:tav>
                                        <p:tav tm="100000">
                                          <p:val>
                                            <p:strVal val="#ppt_x"/>
                                          </p:val>
                                        </p:tav>
                                      </p:tavLst>
                                    </p:anim>
                                    <p:animEffect transition="in" filter="wipe(right)">
                                      <p:cBhvr>
                                        <p:cTn id="16" dur="500"/>
                                        <p:tgtEl>
                                          <p:spTgt spid="73"/>
                                        </p:tgtEl>
                                      </p:cBhvr>
                                    </p:animEffect>
                                  </p:childTnLst>
                                </p:cTn>
                              </p:par>
                              <p:par>
                                <p:cTn id="17" presetID="22" presetClass="entr" presetSubtype="8" fill="hold" nodeType="with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wipe(left)">
                                      <p:cBhvr>
                                        <p:cTn id="19" dur="300"/>
                                        <p:tgtEl>
                                          <p:spTgt spid="71"/>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300"/>
                                        <p:tgtEl>
                                          <p:spTgt spid="14"/>
                                        </p:tgtEl>
                                      </p:cBhvr>
                                    </p:animEffect>
                                  </p:childTnLst>
                                </p:cTn>
                              </p:par>
                              <p:par>
                                <p:cTn id="28" presetID="2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3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p:bldP spid="81" grpId="0"/>
      <p:bldP spid="1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flipH="1">
            <a:off x="1351915" y="3538220"/>
            <a:ext cx="7571740" cy="1136015"/>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5" name="任意多边形 4"/>
          <p:cNvSpPr/>
          <p:nvPr/>
        </p:nvSpPr>
        <p:spPr>
          <a:xfrm flipH="1">
            <a:off x="1351915" y="1847850"/>
            <a:ext cx="7571740" cy="958215"/>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6" name="任意多边形 5"/>
          <p:cNvSpPr/>
          <p:nvPr/>
        </p:nvSpPr>
        <p:spPr>
          <a:xfrm>
            <a:off x="894715" y="2694940"/>
            <a:ext cx="7431405" cy="958215"/>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7" name="任意多边形 6"/>
          <p:cNvSpPr/>
          <p:nvPr/>
        </p:nvSpPr>
        <p:spPr>
          <a:xfrm>
            <a:off x="1351915" y="4569460"/>
            <a:ext cx="6834505" cy="958215"/>
          </a:xfrm>
          <a:custGeom>
            <a:avLst/>
            <a:gdLst>
              <a:gd name="connsiteX0" fmla="*/ 0 w 5521552"/>
              <a:gd name="connsiteY0" fmla="*/ 1125265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21552" h="1277774">
                <a:moveTo>
                  <a:pt x="0" y="1125265"/>
                </a:moveTo>
                <a:lnTo>
                  <a:pt x="7858" y="1126057"/>
                </a:lnTo>
                <a:lnTo>
                  <a:pt x="7858" y="1277774"/>
                </a:lnTo>
                <a:lnTo>
                  <a:pt x="0" y="1276982"/>
                </a:lnTo>
                <a:close/>
                <a:moveTo>
                  <a:pt x="32640" y="0"/>
                </a:moveTo>
                <a:lnTo>
                  <a:pt x="5501591" y="0"/>
                </a:lnTo>
                <a:lnTo>
                  <a:pt x="5521552" y="2012"/>
                </a:lnTo>
                <a:lnTo>
                  <a:pt x="5521552" y="149955"/>
                </a:lnTo>
                <a:lnTo>
                  <a:pt x="5472887" y="145049"/>
                </a:lnTo>
                <a:lnTo>
                  <a:pt x="61343" y="145049"/>
                </a:lnTo>
                <a:lnTo>
                  <a:pt x="0" y="151233"/>
                </a:lnTo>
                <a:lnTo>
                  <a:pt x="0" y="3291"/>
                </a:ln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sp>
        <p:nvSpPr>
          <p:cNvPr id="8" name="任意多边形 7"/>
          <p:cNvSpPr/>
          <p:nvPr/>
        </p:nvSpPr>
        <p:spPr>
          <a:xfrm>
            <a:off x="916305" y="995680"/>
            <a:ext cx="7409180" cy="958215"/>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solidFill>
                <a:prstClr val="white"/>
              </a:solidFill>
            </a:endParaRPr>
          </a:p>
        </p:txBody>
      </p:sp>
      <p:grpSp>
        <p:nvGrpSpPr>
          <p:cNvPr id="78" name="组合 77"/>
          <p:cNvGrpSpPr/>
          <p:nvPr/>
        </p:nvGrpSpPr>
        <p:grpSpPr bwMode="auto">
          <a:xfrm>
            <a:off x="7786370" y="1519873"/>
            <a:ext cx="1389063" cy="2392362"/>
            <a:chOff x="6104978" y="1471591"/>
            <a:chExt cx="1389152" cy="2392526"/>
          </a:xfrm>
        </p:grpSpPr>
        <p:grpSp>
          <p:nvGrpSpPr>
            <p:cNvPr id="24645" name="组合 14"/>
            <p:cNvGrpSpPr/>
            <p:nvPr/>
          </p:nvGrpSpPr>
          <p:grpSpPr bwMode="auto">
            <a:xfrm>
              <a:off x="6104978" y="1471591"/>
              <a:ext cx="1389152" cy="2392526"/>
              <a:chOff x="2689225" y="814470"/>
              <a:chExt cx="2591962" cy="4464122"/>
            </a:xfrm>
          </p:grpSpPr>
          <p:sp>
            <p:nvSpPr>
              <p:cNvPr id="19" name="任意多边形 18"/>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20" name="椭圆 19"/>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grpSp>
        <p:grpSp>
          <p:nvGrpSpPr>
            <p:cNvPr id="11" name="Group 11"/>
            <p:cNvGrpSpPr>
              <a:grpSpLocks noChangeAspect="1"/>
            </p:cNvGrpSpPr>
            <p:nvPr/>
          </p:nvGrpSpPr>
          <p:grpSpPr bwMode="auto">
            <a:xfrm>
              <a:off x="6321572" y="2076462"/>
              <a:ext cx="543718" cy="472610"/>
              <a:chOff x="4838" y="1902"/>
              <a:chExt cx="497" cy="432"/>
            </a:xfrm>
            <a:solidFill>
              <a:srgbClr val="C00000"/>
            </a:solidFill>
          </p:grpSpPr>
          <p:sp>
            <p:nvSpPr>
              <p:cNvPr id="12"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3"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4"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grpSp>
      <p:grpSp>
        <p:nvGrpSpPr>
          <p:cNvPr id="24637" name="组合 27"/>
          <p:cNvGrpSpPr/>
          <p:nvPr/>
        </p:nvGrpSpPr>
        <p:grpSpPr bwMode="auto">
          <a:xfrm>
            <a:off x="846536" y="2328545"/>
            <a:ext cx="1391203" cy="2393950"/>
            <a:chOff x="2685230" y="814470"/>
            <a:chExt cx="2595957" cy="4464122"/>
          </a:xfrm>
        </p:grpSpPr>
        <p:sp>
          <p:nvSpPr>
            <p:cNvPr id="32" name="任意多边形 3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33" name="椭圆 32"/>
            <p:cNvSpPr/>
            <p:nvPr/>
          </p:nvSpPr>
          <p:spPr>
            <a:xfrm>
              <a:off x="2685230" y="1514356"/>
              <a:ext cx="1791610" cy="179160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grpSp>
      <p:grpSp>
        <p:nvGrpSpPr>
          <p:cNvPr id="77" name="组合 76"/>
          <p:cNvGrpSpPr/>
          <p:nvPr/>
        </p:nvGrpSpPr>
        <p:grpSpPr bwMode="auto">
          <a:xfrm>
            <a:off x="923965" y="619164"/>
            <a:ext cx="1389063" cy="2392363"/>
            <a:chOff x="2050265" y="616385"/>
            <a:chExt cx="1389152" cy="2392526"/>
          </a:xfrm>
        </p:grpSpPr>
        <p:grpSp>
          <p:nvGrpSpPr>
            <p:cNvPr id="24629" name="组合 36"/>
            <p:cNvGrpSpPr/>
            <p:nvPr/>
          </p:nvGrpSpPr>
          <p:grpSpPr bwMode="auto">
            <a:xfrm>
              <a:off x="2050265" y="616385"/>
              <a:ext cx="1389152" cy="2392526"/>
              <a:chOff x="2689225" y="814470"/>
              <a:chExt cx="2591962" cy="4464122"/>
            </a:xfrm>
          </p:grpSpPr>
          <p:sp>
            <p:nvSpPr>
              <p:cNvPr id="41" name="任意多边形 40"/>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42" name="椭圆 41"/>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grpSp>
        <p:sp>
          <p:nvSpPr>
            <p:cNvPr id="24630" name="Freeform 32"/>
            <p:cNvSpPr>
              <a:spLocks noEditPoints="1"/>
            </p:cNvSpPr>
            <p:nvPr/>
          </p:nvSpPr>
          <p:spPr bwMode="auto">
            <a:xfrm>
              <a:off x="2266212" y="1238600"/>
              <a:ext cx="506171" cy="438391"/>
            </a:xfrm>
            <a:custGeom>
              <a:avLst/>
              <a:gdLst>
                <a:gd name="T0" fmla="*/ 395914924 w 244"/>
                <a:gd name="T1" fmla="*/ 301222214 h 175"/>
                <a:gd name="T2" fmla="*/ 438949832 w 244"/>
                <a:gd name="T3" fmla="*/ 169436869 h 175"/>
                <a:gd name="T4" fmla="*/ 322756619 w 244"/>
                <a:gd name="T5" fmla="*/ 0 h 175"/>
                <a:gd name="T6" fmla="*/ 206565481 w 244"/>
                <a:gd name="T7" fmla="*/ 169436869 h 175"/>
                <a:gd name="T8" fmla="*/ 249598314 w 244"/>
                <a:gd name="T9" fmla="*/ 301222214 h 175"/>
                <a:gd name="T10" fmla="*/ 43034907 w 244"/>
                <a:gd name="T11" fmla="*/ 771883802 h 175"/>
                <a:gd name="T12" fmla="*/ 197958499 w 244"/>
                <a:gd name="T13" fmla="*/ 608722187 h 175"/>
                <a:gd name="T14" fmla="*/ 137709629 w 244"/>
                <a:gd name="T15" fmla="*/ 1098209536 h 175"/>
                <a:gd name="T16" fmla="*/ 245295860 w 244"/>
                <a:gd name="T17" fmla="*/ 1098209536 h 175"/>
                <a:gd name="T18" fmla="*/ 322756619 w 244"/>
                <a:gd name="T19" fmla="*/ 891118638 h 175"/>
                <a:gd name="T20" fmla="*/ 400219452 w 244"/>
                <a:gd name="T21" fmla="*/ 1098209536 h 175"/>
                <a:gd name="T22" fmla="*/ 507805683 w 244"/>
                <a:gd name="T23" fmla="*/ 1098209536 h 175"/>
                <a:gd name="T24" fmla="*/ 447556813 w 244"/>
                <a:gd name="T25" fmla="*/ 608722187 h 175"/>
                <a:gd name="T26" fmla="*/ 602480405 w 244"/>
                <a:gd name="T27" fmla="*/ 771883802 h 175"/>
                <a:gd name="T28" fmla="*/ 395914924 w 244"/>
                <a:gd name="T29" fmla="*/ 301222214 h 175"/>
                <a:gd name="T30" fmla="*/ 895113626 w 244"/>
                <a:gd name="T31" fmla="*/ 608722187 h 175"/>
                <a:gd name="T32" fmla="*/ 920934571 w 244"/>
                <a:gd name="T33" fmla="*/ 527141379 h 175"/>
                <a:gd name="T34" fmla="*/ 852078719 w 244"/>
                <a:gd name="T35" fmla="*/ 426732304 h 175"/>
                <a:gd name="T36" fmla="*/ 778920414 w 244"/>
                <a:gd name="T37" fmla="*/ 527141379 h 175"/>
                <a:gd name="T38" fmla="*/ 804741358 w 244"/>
                <a:gd name="T39" fmla="*/ 608722187 h 175"/>
                <a:gd name="T40" fmla="*/ 679941164 w 244"/>
                <a:gd name="T41" fmla="*/ 897393892 h 175"/>
                <a:gd name="T42" fmla="*/ 774617960 w 244"/>
                <a:gd name="T43" fmla="*/ 796987323 h 175"/>
                <a:gd name="T44" fmla="*/ 735887581 w 244"/>
                <a:gd name="T45" fmla="*/ 1098209536 h 175"/>
                <a:gd name="T46" fmla="*/ 800438904 w 244"/>
                <a:gd name="T47" fmla="*/ 1098209536 h 175"/>
                <a:gd name="T48" fmla="*/ 852078719 w 244"/>
                <a:gd name="T49" fmla="*/ 972699446 h 175"/>
                <a:gd name="T50" fmla="*/ 899418154 w 244"/>
                <a:gd name="T51" fmla="*/ 1098209536 h 175"/>
                <a:gd name="T52" fmla="*/ 963969478 w 244"/>
                <a:gd name="T53" fmla="*/ 1098209536 h 175"/>
                <a:gd name="T54" fmla="*/ 929541552 w 244"/>
                <a:gd name="T55" fmla="*/ 796987323 h 175"/>
                <a:gd name="T56" fmla="*/ 1019913820 w 244"/>
                <a:gd name="T57" fmla="*/ 897393892 h 175"/>
                <a:gd name="T58" fmla="*/ 895113626 w 244"/>
                <a:gd name="T59" fmla="*/ 608722187 h 17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0" name="组合 79"/>
          <p:cNvGrpSpPr/>
          <p:nvPr/>
        </p:nvGrpSpPr>
        <p:grpSpPr bwMode="auto">
          <a:xfrm>
            <a:off x="1064895" y="2882900"/>
            <a:ext cx="7563485" cy="1691640"/>
            <a:chOff x="-1501443" y="1570477"/>
            <a:chExt cx="7595167" cy="1763088"/>
          </a:xfrm>
        </p:grpSpPr>
        <p:sp>
          <p:nvSpPr>
            <p:cNvPr id="53" name="椭圆 52"/>
            <p:cNvSpPr/>
            <p:nvPr/>
          </p:nvSpPr>
          <p:spPr bwMode="auto">
            <a:xfrm>
              <a:off x="5133518" y="2373361"/>
              <a:ext cx="960206" cy="960204"/>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prstClr val="white"/>
                </a:solidFill>
              </a:endParaRPr>
            </a:p>
          </p:txBody>
        </p:sp>
        <p:grpSp>
          <p:nvGrpSpPr>
            <p:cNvPr id="45" name="组合 44"/>
            <p:cNvGrpSpPr/>
            <p:nvPr/>
          </p:nvGrpSpPr>
          <p:grpSpPr>
            <a:xfrm>
              <a:off x="-1501443" y="1570477"/>
              <a:ext cx="525290" cy="592812"/>
              <a:chOff x="-31979" y="-1803597"/>
              <a:chExt cx="728665" cy="822324"/>
            </a:xfrm>
            <a:solidFill>
              <a:srgbClr val="C00000"/>
            </a:solidFill>
          </p:grpSpPr>
          <p:sp>
            <p:nvSpPr>
              <p:cNvPr id="46" name="Freeform 33"/>
              <p:cNvSpPr>
                <a:spLocks noEditPoints="1"/>
              </p:cNvSpPr>
              <p:nvPr/>
            </p:nvSpPr>
            <p:spPr bwMode="auto">
              <a:xfrm>
                <a:off x="-31979" y="-1803597"/>
                <a:ext cx="728665" cy="822324"/>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solidFill>
                    <a:prstClr val="black"/>
                  </a:solidFill>
                  <a:latin typeface="+mn-lt"/>
                  <a:ea typeface="+mn-ea"/>
                </a:endParaRPr>
              </a:p>
            </p:txBody>
          </p:sp>
          <p:sp>
            <p:nvSpPr>
              <p:cNvPr id="47" name="Freeform 34"/>
              <p:cNvSpPr/>
              <p:nvPr/>
            </p:nvSpPr>
            <p:spPr bwMode="auto">
              <a:xfrm>
                <a:off x="344411" y="-1556583"/>
                <a:ext cx="160339"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grpSp>
      <p:grpSp>
        <p:nvGrpSpPr>
          <p:cNvPr id="54" name="组合 53"/>
          <p:cNvGrpSpPr/>
          <p:nvPr/>
        </p:nvGrpSpPr>
        <p:grpSpPr bwMode="auto">
          <a:xfrm>
            <a:off x="2033936" y="1190327"/>
            <a:ext cx="6712585" cy="628650"/>
            <a:chOff x="3924414" y="951763"/>
            <a:chExt cx="8951171" cy="838016"/>
          </a:xfrm>
        </p:grpSpPr>
        <p:sp>
          <p:nvSpPr>
            <p:cNvPr id="24618" name="文本框 112"/>
            <p:cNvSpPr txBox="1">
              <a:spLocks noChangeArrowheads="1"/>
            </p:cNvSpPr>
            <p:nvPr/>
          </p:nvSpPr>
          <p:spPr bwMode="auto">
            <a:xfrm>
              <a:off x="4683709" y="1008141"/>
              <a:ext cx="3151879" cy="347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100" dirty="0">
                  <a:latin typeface="时尚中黑简体" panose="02010600030101010101" charset="-122"/>
                  <a:ea typeface="时尚中黑简体" panose="02010600030101010101" charset="-122"/>
                </a:rPr>
                <a:t>农机购置补贴办理是否可以代办？</a:t>
              </a:r>
              <a:endParaRPr lang="zh-CN" altLang="en-US" sz="1100" dirty="0">
                <a:latin typeface="时尚中黑简体" panose="02010600030101010101" charset="-122"/>
                <a:ea typeface="时尚中黑简体" panose="02010600030101010101" charset="-122"/>
              </a:endParaRPr>
            </a:p>
          </p:txBody>
        </p:sp>
        <p:sp>
          <p:nvSpPr>
            <p:cNvPr id="24619" name="文本框 113"/>
            <p:cNvSpPr txBox="1">
              <a:spLocks noChangeArrowheads="1"/>
            </p:cNvSpPr>
            <p:nvPr/>
          </p:nvSpPr>
          <p:spPr bwMode="auto">
            <a:xfrm>
              <a:off x="4803358" y="1258189"/>
              <a:ext cx="8072227" cy="531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000" dirty="0">
                  <a:solidFill>
                    <a:srgbClr val="C00000"/>
                  </a:solidFill>
                  <a:latin typeface="微软雅黑" panose="020B0503020204020204" pitchFamily="34" charset="-122"/>
                  <a:ea typeface="微软雅黑" panose="020B0503020204020204" pitchFamily="34" charset="-122"/>
                </a:rPr>
                <a:t>不可以代办，需本人办理。窗口受理需要现场拍摄购机者本人头像，如本人因个人原因无法到场的，鼓励本人使用“内蒙古农机购置补贴”APP注册并完成申请。</a:t>
              </a:r>
              <a:endParaRPr lang="zh-CN" altLang="en-US" sz="1000" dirty="0">
                <a:solidFill>
                  <a:srgbClr val="C00000"/>
                </a:solidFill>
                <a:latin typeface="微软雅黑" panose="020B0503020204020204" pitchFamily="34" charset="-122"/>
                <a:ea typeface="微软雅黑" panose="020B0503020204020204" pitchFamily="34" charset="-122"/>
              </a:endParaRPr>
            </a:p>
          </p:txBody>
        </p:sp>
        <p:sp>
          <p:nvSpPr>
            <p:cNvPr id="24620" name="文本框 114"/>
            <p:cNvSpPr txBox="1">
              <a:spLocks noChangeArrowheads="1"/>
            </p:cNvSpPr>
            <p:nvPr/>
          </p:nvSpPr>
          <p:spPr bwMode="auto">
            <a:xfrm>
              <a:off x="3924414" y="951763"/>
              <a:ext cx="878897" cy="798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dirty="0">
                  <a:solidFill>
                    <a:srgbClr val="C00000"/>
                  </a:solidFill>
                  <a:latin typeface="Impact" panose="020B0806030902050204" pitchFamily="34" charset="0"/>
                  <a:ea typeface="Kozuka Gothic Pro H"/>
                  <a:cs typeface="Kozuka Gothic Pro H"/>
                </a:rPr>
                <a:t>01</a:t>
              </a:r>
              <a:endParaRPr lang="zh-CN" altLang="en-US" sz="3300" dirty="0">
                <a:solidFill>
                  <a:srgbClr val="C00000"/>
                </a:solidFill>
                <a:latin typeface="Impact" panose="020B0806030902050204" pitchFamily="34" charset="0"/>
                <a:ea typeface="Kozuka Gothic Pro H"/>
                <a:cs typeface="Kozuka Gothic Pro H"/>
              </a:endParaRPr>
            </a:p>
          </p:txBody>
        </p:sp>
      </p:grpSp>
      <p:grpSp>
        <p:nvGrpSpPr>
          <p:cNvPr id="58" name="组合 57"/>
          <p:cNvGrpSpPr/>
          <p:nvPr/>
        </p:nvGrpSpPr>
        <p:grpSpPr bwMode="auto">
          <a:xfrm>
            <a:off x="1351915" y="2006702"/>
            <a:ext cx="6526530" cy="643788"/>
            <a:chOff x="4184657" y="1740360"/>
            <a:chExt cx="7137312" cy="858512"/>
          </a:xfrm>
        </p:grpSpPr>
        <p:sp>
          <p:nvSpPr>
            <p:cNvPr id="24615" name="文本框 116"/>
            <p:cNvSpPr txBox="1">
              <a:spLocks noChangeArrowheads="1"/>
            </p:cNvSpPr>
            <p:nvPr/>
          </p:nvSpPr>
          <p:spPr bwMode="auto">
            <a:xfrm>
              <a:off x="5077337" y="1740360"/>
              <a:ext cx="1768273" cy="34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hangingPunct="1">
                <a:spcBef>
                  <a:spcPct val="0"/>
                </a:spcBef>
                <a:buFontTx/>
                <a:buNone/>
              </a:pPr>
              <a:r>
                <a:rPr lang="zh-CN" altLang="en-US" sz="1100" dirty="0">
                  <a:latin typeface="时尚中黑简体" panose="02010600030101010101" charset="-122"/>
                  <a:ea typeface="时尚中黑简体" panose="02010600030101010101" charset="-122"/>
                </a:rPr>
                <a:t>是否需要携机办理申请？</a:t>
              </a:r>
              <a:endParaRPr lang="zh-CN" altLang="en-US" sz="1100" dirty="0">
                <a:latin typeface="时尚中黑简体" panose="02010600030101010101" charset="-122"/>
                <a:ea typeface="时尚中黑简体" panose="02010600030101010101" charset="-122"/>
              </a:endParaRPr>
            </a:p>
          </p:txBody>
        </p:sp>
        <p:sp>
          <p:nvSpPr>
            <p:cNvPr id="24616" name="文本框 117"/>
            <p:cNvSpPr txBox="1">
              <a:spLocks noChangeArrowheads="1"/>
            </p:cNvSpPr>
            <p:nvPr/>
          </p:nvSpPr>
          <p:spPr bwMode="auto">
            <a:xfrm>
              <a:off x="4184657" y="2017261"/>
              <a:ext cx="6337333" cy="53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000" dirty="0">
                  <a:solidFill>
                    <a:schemeClr val="tx2"/>
                  </a:solidFill>
                  <a:latin typeface="微软雅黑" panose="020B0503020204020204" pitchFamily="34" charset="-122"/>
                  <a:ea typeface="微软雅黑" panose="020B0503020204020204" pitchFamily="34" charset="-122"/>
                </a:rPr>
                <a:t>办理补贴需携机申请。工作人员现场核验机具，若机具正在用于农业生产中或大型机具不便移动，可与工作人员预约具体核验时间，待机具核验后完成申请；牌证照机具免现场核验。</a:t>
              </a: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24617" name="文本框 118"/>
            <p:cNvSpPr txBox="1">
              <a:spLocks noChangeArrowheads="1"/>
            </p:cNvSpPr>
            <p:nvPr/>
          </p:nvSpPr>
          <p:spPr bwMode="auto">
            <a:xfrm>
              <a:off x="10443072" y="1800347"/>
              <a:ext cx="878897" cy="7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dirty="0">
                  <a:solidFill>
                    <a:srgbClr val="C00000"/>
                  </a:solidFill>
                  <a:latin typeface="Impact" panose="020B0806030902050204" pitchFamily="34" charset="0"/>
                  <a:ea typeface="Kozuka Gothic Pro H"/>
                  <a:cs typeface="Kozuka Gothic Pro H"/>
                </a:rPr>
                <a:t>02</a:t>
              </a:r>
              <a:endParaRPr lang="zh-CN" altLang="en-US" sz="3300" dirty="0">
                <a:solidFill>
                  <a:srgbClr val="C00000"/>
                </a:solidFill>
                <a:latin typeface="Impact" panose="020B0806030902050204" pitchFamily="34" charset="0"/>
                <a:ea typeface="Kozuka Gothic Pro H"/>
                <a:cs typeface="Kozuka Gothic Pro H"/>
              </a:endParaRPr>
            </a:p>
          </p:txBody>
        </p:sp>
      </p:grpSp>
      <p:grpSp>
        <p:nvGrpSpPr>
          <p:cNvPr id="62" name="组合 61"/>
          <p:cNvGrpSpPr/>
          <p:nvPr/>
        </p:nvGrpSpPr>
        <p:grpSpPr bwMode="auto">
          <a:xfrm>
            <a:off x="1948044" y="2882896"/>
            <a:ext cx="6193790" cy="603883"/>
            <a:chOff x="3718800" y="964859"/>
            <a:chExt cx="8260782" cy="805298"/>
          </a:xfrm>
        </p:grpSpPr>
        <p:sp>
          <p:nvSpPr>
            <p:cNvPr id="24612" name="文本框 120"/>
            <p:cNvSpPr txBox="1">
              <a:spLocks noChangeArrowheads="1"/>
            </p:cNvSpPr>
            <p:nvPr/>
          </p:nvSpPr>
          <p:spPr bwMode="auto">
            <a:xfrm>
              <a:off x="4576679" y="964859"/>
              <a:ext cx="3445512" cy="34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100" dirty="0">
                  <a:latin typeface="时尚中黑简体" panose="02010600030101010101" charset="-122"/>
                  <a:ea typeface="时尚中黑简体" panose="02010600030101010101" charset="-122"/>
                </a:rPr>
                <a:t>补贴申请的办理时间？</a:t>
              </a:r>
              <a:endParaRPr lang="zh-CN" altLang="en-US" sz="1100" dirty="0">
                <a:latin typeface="时尚中黑简体" panose="02010600030101010101" charset="-122"/>
                <a:ea typeface="时尚中黑简体" panose="02010600030101010101" charset="-122"/>
              </a:endParaRPr>
            </a:p>
          </p:txBody>
        </p:sp>
        <p:sp>
          <p:nvSpPr>
            <p:cNvPr id="24613" name="文本框 121"/>
            <p:cNvSpPr txBox="1">
              <a:spLocks noChangeArrowheads="1"/>
            </p:cNvSpPr>
            <p:nvPr/>
          </p:nvSpPr>
          <p:spPr bwMode="auto">
            <a:xfrm>
              <a:off x="4685127" y="1339141"/>
              <a:ext cx="7294455" cy="32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000" dirty="0">
                  <a:solidFill>
                    <a:srgbClr val="C00000"/>
                  </a:solidFill>
                  <a:latin typeface="微软雅黑" panose="020B0503020204020204" pitchFamily="34" charset="-122"/>
                  <a:ea typeface="微软雅黑" panose="020B0503020204020204" pitchFamily="34" charset="-122"/>
                </a:rPr>
                <a:t>补贴系统全年连续开放，除法定节假日外，工作日可办理补贴。</a:t>
              </a:r>
              <a:endParaRPr lang="zh-CN" altLang="en-US" sz="1000" dirty="0">
                <a:solidFill>
                  <a:srgbClr val="C00000"/>
                </a:solidFill>
                <a:latin typeface="微软雅黑" panose="020B0503020204020204" pitchFamily="34" charset="-122"/>
                <a:ea typeface="微软雅黑" panose="020B0503020204020204" pitchFamily="34" charset="-122"/>
              </a:endParaRPr>
            </a:p>
          </p:txBody>
        </p:sp>
        <p:sp>
          <p:nvSpPr>
            <p:cNvPr id="24614" name="文本框 122"/>
            <p:cNvSpPr txBox="1">
              <a:spLocks noChangeArrowheads="1"/>
            </p:cNvSpPr>
            <p:nvPr/>
          </p:nvSpPr>
          <p:spPr bwMode="auto">
            <a:xfrm>
              <a:off x="3718800" y="971631"/>
              <a:ext cx="878898" cy="79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dirty="0">
                  <a:solidFill>
                    <a:srgbClr val="C00000"/>
                  </a:solidFill>
                  <a:latin typeface="Impact" panose="020B0806030902050204" pitchFamily="34" charset="0"/>
                  <a:ea typeface="Kozuka Gothic Pro H"/>
                  <a:cs typeface="Kozuka Gothic Pro H"/>
                </a:rPr>
                <a:t>03</a:t>
              </a:r>
              <a:endParaRPr lang="zh-CN" altLang="en-US" sz="3300" dirty="0">
                <a:solidFill>
                  <a:srgbClr val="C00000"/>
                </a:solidFill>
                <a:latin typeface="Impact" panose="020B0806030902050204" pitchFamily="34" charset="0"/>
                <a:ea typeface="Kozuka Gothic Pro H"/>
                <a:cs typeface="Kozuka Gothic Pro H"/>
              </a:endParaRPr>
            </a:p>
          </p:txBody>
        </p:sp>
      </p:grpSp>
      <p:grpSp>
        <p:nvGrpSpPr>
          <p:cNvPr id="66" name="组合 65"/>
          <p:cNvGrpSpPr/>
          <p:nvPr/>
        </p:nvGrpSpPr>
        <p:grpSpPr bwMode="auto">
          <a:xfrm>
            <a:off x="1217612" y="3756977"/>
            <a:ext cx="6399847" cy="659130"/>
            <a:chOff x="3802777" y="1796128"/>
            <a:chExt cx="8536308" cy="877999"/>
          </a:xfrm>
        </p:grpSpPr>
        <p:sp>
          <p:nvSpPr>
            <p:cNvPr id="24609" name="文本框 124"/>
            <p:cNvSpPr txBox="1">
              <a:spLocks noChangeArrowheads="1"/>
            </p:cNvSpPr>
            <p:nvPr/>
          </p:nvSpPr>
          <p:spPr bwMode="auto">
            <a:xfrm>
              <a:off x="3802777" y="1796128"/>
              <a:ext cx="4682964" cy="34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hangingPunct="1">
                <a:spcBef>
                  <a:spcPct val="0"/>
                </a:spcBef>
                <a:buFontTx/>
                <a:buNone/>
              </a:pPr>
              <a:r>
                <a:rPr lang="zh-CN" altLang="en-US" sz="1100" dirty="0">
                  <a:latin typeface="时尚中黑简体" panose="02010600030101010101" charset="-122"/>
                  <a:ea typeface="时尚中黑简体" panose="02010600030101010101" charset="-122"/>
                </a:rPr>
                <a:t>使用</a:t>
              </a:r>
              <a:r>
                <a:rPr lang="zh-CN" altLang="en-US" sz="1100" dirty="0">
                  <a:latin typeface="时尚中黑简体" panose="02010600030101010101" charset="-122"/>
                  <a:ea typeface="时尚中黑简体" panose="02010600030101010101" charset="-122"/>
                  <a:sym typeface="+mn-ea"/>
                </a:rPr>
                <a:t>手机客户端（APP）在线申请，APP下载方式？</a:t>
              </a:r>
              <a:endParaRPr lang="zh-CN" altLang="en-US" sz="1100" dirty="0">
                <a:solidFill>
                  <a:schemeClr val="tx2"/>
                </a:solidFill>
                <a:latin typeface="微软雅黑" panose="020B0503020204020204" pitchFamily="34" charset="-122"/>
                <a:ea typeface="微软雅黑" panose="020B0503020204020204" pitchFamily="34" charset="-122"/>
                <a:sym typeface="+mn-ea"/>
              </a:endParaRPr>
            </a:p>
          </p:txBody>
        </p:sp>
        <p:sp>
          <p:nvSpPr>
            <p:cNvPr id="24610" name="文本框 125"/>
            <p:cNvSpPr txBox="1">
              <a:spLocks noChangeArrowheads="1"/>
            </p:cNvSpPr>
            <p:nvPr/>
          </p:nvSpPr>
          <p:spPr bwMode="auto">
            <a:xfrm>
              <a:off x="3869689" y="2142929"/>
              <a:ext cx="6106740" cy="531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1000" dirty="0">
                  <a:solidFill>
                    <a:schemeClr val="tx2"/>
                  </a:solidFill>
                  <a:latin typeface="微软雅黑" panose="020B0503020204020204" pitchFamily="34" charset="-122"/>
                  <a:ea typeface="微软雅黑" panose="020B0503020204020204" pitchFamily="34" charset="-122"/>
                </a:rPr>
                <a:t>购机者自主购机后，</a:t>
              </a:r>
              <a:r>
                <a:rPr lang="zh-CN" altLang="en-US" sz="1000" dirty="0">
                  <a:solidFill>
                    <a:schemeClr val="tx2"/>
                  </a:solidFill>
                  <a:latin typeface="微软雅黑" panose="020B0503020204020204" pitchFamily="34" charset="-122"/>
                  <a:ea typeface="微软雅黑" panose="020B0503020204020204" pitchFamily="34" charset="-122"/>
                  <a:sym typeface="+mn-ea"/>
                </a:rPr>
                <a:t>即可使用手机浏览器扫描右方二维码下载</a:t>
              </a:r>
              <a:r>
                <a:rPr sz="1000" dirty="0">
                  <a:solidFill>
                    <a:schemeClr val="tx2"/>
                  </a:solidFill>
                  <a:latin typeface="微软雅黑" panose="020B0503020204020204" pitchFamily="34" charset="-122"/>
                  <a:ea typeface="微软雅黑" panose="020B0503020204020204" pitchFamily="34" charset="-122"/>
                  <a:sym typeface="+mn-ea"/>
                </a:rPr>
                <a:t>内蒙古自治区农机购置补贴手机客户端（APP）自行注册账号登录</a:t>
              </a:r>
              <a:r>
                <a:rPr lang="zh-CN" sz="1000" dirty="0">
                  <a:solidFill>
                    <a:schemeClr val="tx2"/>
                  </a:solidFill>
                  <a:latin typeface="微软雅黑" panose="020B0503020204020204" pitchFamily="34" charset="-122"/>
                  <a:ea typeface="微软雅黑" panose="020B0503020204020204" pitchFamily="34" charset="-122"/>
                  <a:sym typeface="+mn-ea"/>
                </a:rPr>
                <a:t>，</a:t>
              </a:r>
              <a:r>
                <a:rPr sz="1000" dirty="0">
                  <a:solidFill>
                    <a:schemeClr val="tx2"/>
                  </a:solidFill>
                  <a:latin typeface="微软雅黑" panose="020B0503020204020204" pitchFamily="34" charset="-122"/>
                  <a:ea typeface="微软雅黑" panose="020B0503020204020204" pitchFamily="34" charset="-122"/>
                  <a:sym typeface="+mn-ea"/>
                </a:rPr>
                <a:t>在线申请农机购置补贴</a:t>
              </a:r>
              <a:r>
                <a:rPr lang="zh-CN" sz="1000" dirty="0">
                  <a:solidFill>
                    <a:schemeClr val="tx2"/>
                  </a:solidFill>
                  <a:latin typeface="微软雅黑" panose="020B0503020204020204" pitchFamily="34" charset="-122"/>
                  <a:ea typeface="微软雅黑" panose="020B0503020204020204" pitchFamily="34" charset="-122"/>
                  <a:sym typeface="+mn-ea"/>
                </a:rPr>
                <a:t>。</a:t>
              </a:r>
              <a:endParaRPr lang="zh-CN" sz="1000" dirty="0">
                <a:solidFill>
                  <a:schemeClr val="tx2"/>
                </a:solidFill>
                <a:latin typeface="微软雅黑" panose="020B0503020204020204" pitchFamily="34" charset="-122"/>
                <a:ea typeface="微软雅黑" panose="020B0503020204020204" pitchFamily="34" charset="-122"/>
                <a:sym typeface="+mn-ea"/>
              </a:endParaRPr>
            </a:p>
          </p:txBody>
        </p:sp>
        <p:sp>
          <p:nvSpPr>
            <p:cNvPr id="24611" name="文本框 126"/>
            <p:cNvSpPr txBox="1">
              <a:spLocks noChangeArrowheads="1"/>
            </p:cNvSpPr>
            <p:nvPr/>
          </p:nvSpPr>
          <p:spPr bwMode="auto">
            <a:xfrm>
              <a:off x="11460188" y="1873101"/>
              <a:ext cx="878897" cy="797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3300">
                  <a:solidFill>
                    <a:srgbClr val="C00000"/>
                  </a:solidFill>
                  <a:latin typeface="Impact" panose="020B0806030902050204" pitchFamily="34" charset="0"/>
                  <a:ea typeface="Kozuka Gothic Pro H"/>
                  <a:cs typeface="Kozuka Gothic Pro H"/>
                </a:rPr>
                <a:t>04</a:t>
              </a:r>
              <a:endParaRPr lang="zh-CN" altLang="en-US" sz="3300">
                <a:solidFill>
                  <a:srgbClr val="C00000"/>
                </a:solidFill>
                <a:latin typeface="Impact" panose="020B0806030902050204" pitchFamily="34" charset="0"/>
                <a:ea typeface="Kozuka Gothic Pro H"/>
                <a:cs typeface="Kozuka Gothic Pro H"/>
              </a:endParaRPr>
            </a:p>
          </p:txBody>
        </p:sp>
      </p:grpSp>
      <p:cxnSp>
        <p:nvCxnSpPr>
          <p:cNvPr id="70" name="直接连接符 69"/>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15938" y="623888"/>
            <a:ext cx="811212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646113" y="242888"/>
            <a:ext cx="276225" cy="27463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3" name="TextBox 72"/>
          <p:cNvSpPr txBox="1"/>
          <p:nvPr/>
        </p:nvSpPr>
        <p:spPr>
          <a:xfrm>
            <a:off x="909638" y="206375"/>
            <a:ext cx="3429144" cy="400110"/>
          </a:xfrm>
          <a:prstGeom prst="rect">
            <a:avLst/>
          </a:prstGeom>
          <a:noFill/>
        </p:spPr>
        <p:txBody>
          <a:bodyPr wrap="none">
            <a:spAutoFit/>
          </a:bodyPr>
          <a:lstStyle/>
          <a:p>
            <a:pPr eaLnBrk="1" fontAlgn="auto" hangingPunct="1">
              <a:spcBef>
                <a:spcPts val="0"/>
              </a:spcBef>
              <a:spcAft>
                <a:spcPts val="0"/>
              </a:spcAft>
              <a:defRPr/>
            </a:pPr>
            <a:r>
              <a:rPr lang="zh-CN" altLang="en-US" sz="2000" spc="300" dirty="0">
                <a:latin typeface="方正兰亭细黑_GBK" panose="02010600030101010101" pitchFamily="2" charset="-122"/>
                <a:ea typeface="方正兰亭细黑_GBK" panose="02010600030101010101" pitchFamily="2" charset="-122"/>
              </a:rPr>
              <a:t>补贴办理其他常见问题：</a:t>
            </a:r>
            <a:endParaRPr lang="zh-CN" altLang="en-US" sz="2000" spc="300" dirty="0">
              <a:latin typeface="方正兰亭细黑_GBK" panose="02010600030101010101" pitchFamily="2" charset="-122"/>
              <a:ea typeface="方正兰亭细黑_GBK" panose="02010600030101010101" pitchFamily="2" charset="-122"/>
            </a:endParaRPr>
          </a:p>
        </p:txBody>
      </p:sp>
      <p:sp>
        <p:nvSpPr>
          <p:cNvPr id="76" name="矩形 7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TextBox 80"/>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74" name="矩形 73"/>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2" name="文本框 81"/>
          <p:cNvSpPr txBox="1"/>
          <p:nvPr/>
        </p:nvSpPr>
        <p:spPr>
          <a:xfrm>
            <a:off x="6175375"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60" name="Freeform 32"/>
          <p:cNvSpPr>
            <a:spLocks noEditPoints="1"/>
          </p:cNvSpPr>
          <p:nvPr/>
        </p:nvSpPr>
        <p:spPr bwMode="auto">
          <a:xfrm>
            <a:off x="7878317" y="3894916"/>
            <a:ext cx="506139" cy="438361"/>
          </a:xfrm>
          <a:custGeom>
            <a:avLst/>
            <a:gdLst>
              <a:gd name="T0" fmla="*/ 395914924 w 244"/>
              <a:gd name="T1" fmla="*/ 301222214 h 175"/>
              <a:gd name="T2" fmla="*/ 438949832 w 244"/>
              <a:gd name="T3" fmla="*/ 169436869 h 175"/>
              <a:gd name="T4" fmla="*/ 322756619 w 244"/>
              <a:gd name="T5" fmla="*/ 0 h 175"/>
              <a:gd name="T6" fmla="*/ 206565481 w 244"/>
              <a:gd name="T7" fmla="*/ 169436869 h 175"/>
              <a:gd name="T8" fmla="*/ 249598314 w 244"/>
              <a:gd name="T9" fmla="*/ 301222214 h 175"/>
              <a:gd name="T10" fmla="*/ 43034907 w 244"/>
              <a:gd name="T11" fmla="*/ 771883802 h 175"/>
              <a:gd name="T12" fmla="*/ 197958499 w 244"/>
              <a:gd name="T13" fmla="*/ 608722187 h 175"/>
              <a:gd name="T14" fmla="*/ 137709629 w 244"/>
              <a:gd name="T15" fmla="*/ 1098209536 h 175"/>
              <a:gd name="T16" fmla="*/ 245295860 w 244"/>
              <a:gd name="T17" fmla="*/ 1098209536 h 175"/>
              <a:gd name="T18" fmla="*/ 322756619 w 244"/>
              <a:gd name="T19" fmla="*/ 891118638 h 175"/>
              <a:gd name="T20" fmla="*/ 400219452 w 244"/>
              <a:gd name="T21" fmla="*/ 1098209536 h 175"/>
              <a:gd name="T22" fmla="*/ 507805683 w 244"/>
              <a:gd name="T23" fmla="*/ 1098209536 h 175"/>
              <a:gd name="T24" fmla="*/ 447556813 w 244"/>
              <a:gd name="T25" fmla="*/ 608722187 h 175"/>
              <a:gd name="T26" fmla="*/ 602480405 w 244"/>
              <a:gd name="T27" fmla="*/ 771883802 h 175"/>
              <a:gd name="T28" fmla="*/ 395914924 w 244"/>
              <a:gd name="T29" fmla="*/ 301222214 h 175"/>
              <a:gd name="T30" fmla="*/ 895113626 w 244"/>
              <a:gd name="T31" fmla="*/ 608722187 h 175"/>
              <a:gd name="T32" fmla="*/ 920934571 w 244"/>
              <a:gd name="T33" fmla="*/ 527141379 h 175"/>
              <a:gd name="T34" fmla="*/ 852078719 w 244"/>
              <a:gd name="T35" fmla="*/ 426732304 h 175"/>
              <a:gd name="T36" fmla="*/ 778920414 w 244"/>
              <a:gd name="T37" fmla="*/ 527141379 h 175"/>
              <a:gd name="T38" fmla="*/ 804741358 w 244"/>
              <a:gd name="T39" fmla="*/ 608722187 h 175"/>
              <a:gd name="T40" fmla="*/ 679941164 w 244"/>
              <a:gd name="T41" fmla="*/ 897393892 h 175"/>
              <a:gd name="T42" fmla="*/ 774617960 w 244"/>
              <a:gd name="T43" fmla="*/ 796987323 h 175"/>
              <a:gd name="T44" fmla="*/ 735887581 w 244"/>
              <a:gd name="T45" fmla="*/ 1098209536 h 175"/>
              <a:gd name="T46" fmla="*/ 800438904 w 244"/>
              <a:gd name="T47" fmla="*/ 1098209536 h 175"/>
              <a:gd name="T48" fmla="*/ 852078719 w 244"/>
              <a:gd name="T49" fmla="*/ 972699446 h 175"/>
              <a:gd name="T50" fmla="*/ 899418154 w 244"/>
              <a:gd name="T51" fmla="*/ 1098209536 h 175"/>
              <a:gd name="T52" fmla="*/ 963969478 w 244"/>
              <a:gd name="T53" fmla="*/ 1098209536 h 175"/>
              <a:gd name="T54" fmla="*/ 929541552 w 244"/>
              <a:gd name="T55" fmla="*/ 796987323 h 175"/>
              <a:gd name="T56" fmla="*/ 1019913820 w 244"/>
              <a:gd name="T57" fmla="*/ 897393892 h 175"/>
              <a:gd name="T58" fmla="*/ 895113626 w 244"/>
              <a:gd name="T59" fmla="*/ 608722187 h 17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 name="文本框 1"/>
          <p:cNvSpPr txBox="1"/>
          <p:nvPr/>
        </p:nvSpPr>
        <p:spPr>
          <a:xfrm>
            <a:off x="633413" y="215755"/>
            <a:ext cx="345381" cy="368300"/>
          </a:xfrm>
          <a:prstGeom prst="rect">
            <a:avLst/>
          </a:prstGeom>
          <a:noFill/>
        </p:spPr>
        <p:txBody>
          <a:bodyPr wrap="square" rtlCol="0">
            <a:spAutoFit/>
          </a:bodyPr>
          <a:lstStyle/>
          <a:p>
            <a:r>
              <a:rPr lang="en-US" altLang="zh-CN" dirty="0"/>
              <a:t>9</a:t>
            </a:r>
            <a:endParaRPr lang="zh-CN" altLang="en-US" dirty="0"/>
          </a:p>
        </p:txBody>
      </p:sp>
      <p:pic>
        <p:nvPicPr>
          <p:cNvPr id="17" name="图片 16" descr="6dad07722a774fad6659cfa58ca41a0"/>
          <p:cNvPicPr>
            <a:picLocks noChangeAspect="1"/>
          </p:cNvPicPr>
          <p:nvPr/>
        </p:nvPicPr>
        <p:blipFill>
          <a:blip r:embed="rId1"/>
          <a:stretch>
            <a:fillRect/>
          </a:stretch>
        </p:blipFill>
        <p:spPr>
          <a:xfrm>
            <a:off x="5967730" y="3759835"/>
            <a:ext cx="820420" cy="814705"/>
          </a:xfrm>
          <a:prstGeom prst="rect">
            <a:avLst/>
          </a:prstGeom>
        </p:spPr>
      </p:pic>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300"/>
                                        <p:tgtEl>
                                          <p:spTgt spid="7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down)">
                                      <p:cBhvr>
                                        <p:cTn id="11" dur="300"/>
                                        <p:tgtEl>
                                          <p:spTgt spid="72"/>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ppt_x</p:attrName>
                                        </p:attrNameLst>
                                      </p:cBhvr>
                                      <p:tavLst>
                                        <p:tav tm="0">
                                          <p:val>
                                            <p:strVal val="#ppt_x-#ppt_w*1.125000"/>
                                          </p:val>
                                        </p:tav>
                                        <p:tav tm="100000">
                                          <p:val>
                                            <p:strVal val="#ppt_x"/>
                                          </p:val>
                                        </p:tav>
                                      </p:tavLst>
                                    </p:anim>
                                    <p:animEffect transition="in" filter="wipe(right)">
                                      <p:cBhvr>
                                        <p:cTn id="16" dur="500"/>
                                        <p:tgtEl>
                                          <p:spTgt spid="73"/>
                                        </p:tgtEl>
                                      </p:cBhvr>
                                    </p:animEffect>
                                  </p:childTnLst>
                                </p:cTn>
                              </p:par>
                            </p:childTnLst>
                          </p:cTn>
                        </p:par>
                        <p:par>
                          <p:cTn id="17" fill="hold">
                            <p:stCondLst>
                              <p:cond delay="1500"/>
                            </p:stCondLst>
                            <p:childTnLst>
                              <p:par>
                                <p:cTn id="18" presetID="22" presetClass="entr" presetSubtype="2"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right)">
                                      <p:cBhvr>
                                        <p:cTn id="20" dur="500"/>
                                        <p:tgtEl>
                                          <p:spTgt spid="8"/>
                                        </p:tgtEl>
                                      </p:cBhvr>
                                    </p:animEffect>
                                  </p:childTnLst>
                                </p:cTn>
                              </p:par>
                              <p:par>
                                <p:cTn id="21" presetID="10" presetClass="entr" presetSubtype="0" fill="hold" nodeType="withEffect">
                                  <p:stCondLst>
                                    <p:cond delay="50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10" presetClass="entr" presetSubtype="0" fill="hold" nodeType="withEffect">
                                  <p:stCondLst>
                                    <p:cond delay="500"/>
                                  </p:stCondLst>
                                  <p:childTnLst>
                                    <p:set>
                                      <p:cBhvr>
                                        <p:cTn id="29" dur="1" fill="hold">
                                          <p:stCondLst>
                                            <p:cond delay="0"/>
                                          </p:stCondLst>
                                        </p:cTn>
                                        <p:tgtEl>
                                          <p:spTgt spid="78"/>
                                        </p:tgtEl>
                                        <p:attrNameLst>
                                          <p:attrName>style.visibility</p:attrName>
                                        </p:attrNameLst>
                                      </p:cBhvr>
                                      <p:to>
                                        <p:strVal val="visible"/>
                                      </p:to>
                                    </p:set>
                                    <p:animEffect transition="in" filter="fade">
                                      <p:cBhvr>
                                        <p:cTn id="30" dur="500"/>
                                        <p:tgtEl>
                                          <p:spTgt spid="78"/>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right)">
                                      <p:cBhvr>
                                        <p:cTn id="34" dur="500"/>
                                        <p:tgtEl>
                                          <p:spTgt spid="6"/>
                                        </p:tgtEl>
                                      </p:cBhvr>
                                    </p:animEffect>
                                  </p:childTnLst>
                                </p:cTn>
                              </p:par>
                            </p:childTnLst>
                          </p:cTn>
                        </p:par>
                        <p:par>
                          <p:cTn id="35" fill="hold">
                            <p:stCondLst>
                              <p:cond delay="3000"/>
                            </p:stCondLst>
                            <p:childTnLst>
                              <p:par>
                                <p:cTn id="36" presetID="22" presetClass="entr" presetSubtype="8"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par>
                          <p:cTn id="39" fill="hold">
                            <p:stCondLst>
                              <p:cond delay="3500"/>
                            </p:stCondLst>
                            <p:childTnLst>
                              <p:par>
                                <p:cTn id="40" presetID="10" presetClass="entr" presetSubtype="0" fill="hold" nodeType="after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fade">
                                      <p:cBhvr>
                                        <p:cTn id="42" dur="500"/>
                                        <p:tgtEl>
                                          <p:spTgt spid="80"/>
                                        </p:tgtEl>
                                      </p:cBhvr>
                                    </p:animEffect>
                                  </p:childTnLst>
                                </p:cTn>
                              </p:par>
                            </p:childTnLst>
                          </p:cTn>
                        </p:par>
                        <p:par>
                          <p:cTn id="43" fill="hold">
                            <p:stCondLst>
                              <p:cond delay="4000"/>
                            </p:stCondLst>
                            <p:childTnLst>
                              <p:par>
                                <p:cTn id="44" presetID="22" presetClass="entr" presetSubtype="2"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right)">
                                      <p:cBhvr>
                                        <p:cTn id="46" dur="500"/>
                                        <p:tgtEl>
                                          <p:spTgt spid="7"/>
                                        </p:tgtEl>
                                      </p:cBhvr>
                                    </p:animEffect>
                                  </p:childTnLst>
                                </p:cTn>
                              </p:par>
                            </p:childTnLst>
                          </p:cTn>
                        </p:par>
                        <p:par>
                          <p:cTn id="47" fill="hold">
                            <p:stCondLst>
                              <p:cond delay="4500"/>
                            </p:stCondLst>
                            <p:childTnLst>
                              <p:par>
                                <p:cTn id="48" presetID="16" presetClass="entr" presetSubtype="21" fill="hold" nodeType="after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barn(inVertical)">
                                      <p:cBhvr>
                                        <p:cTn id="50" dur="500"/>
                                        <p:tgtEl>
                                          <p:spTgt spid="54"/>
                                        </p:tgtEl>
                                      </p:cBhvr>
                                    </p:animEffect>
                                  </p:childTnLst>
                                </p:cTn>
                              </p:par>
                            </p:childTnLst>
                          </p:cTn>
                        </p:par>
                        <p:par>
                          <p:cTn id="51" fill="hold">
                            <p:stCondLst>
                              <p:cond delay="5000"/>
                            </p:stCondLst>
                            <p:childTnLst>
                              <p:par>
                                <p:cTn id="52" presetID="16" presetClass="entr" presetSubtype="21"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barn(inVertical)">
                                      <p:cBhvr>
                                        <p:cTn id="54" dur="500"/>
                                        <p:tgtEl>
                                          <p:spTgt spid="58"/>
                                        </p:tgtEl>
                                      </p:cBhvr>
                                    </p:animEffect>
                                  </p:childTnLst>
                                </p:cTn>
                              </p:par>
                            </p:childTnLst>
                          </p:cTn>
                        </p:par>
                        <p:par>
                          <p:cTn id="55" fill="hold">
                            <p:stCondLst>
                              <p:cond delay="5500"/>
                            </p:stCondLst>
                            <p:childTnLst>
                              <p:par>
                                <p:cTn id="56" presetID="16" presetClass="entr" presetSubtype="21" fill="hold" nodeType="after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barn(inVertical)">
                                      <p:cBhvr>
                                        <p:cTn id="58" dur="500"/>
                                        <p:tgtEl>
                                          <p:spTgt spid="62"/>
                                        </p:tgtEl>
                                      </p:cBhvr>
                                    </p:animEffect>
                                  </p:childTnLst>
                                </p:cTn>
                              </p:par>
                            </p:childTnLst>
                          </p:cTn>
                        </p:par>
                        <p:par>
                          <p:cTn id="59" fill="hold">
                            <p:stCondLst>
                              <p:cond delay="6000"/>
                            </p:stCondLst>
                            <p:childTnLst>
                              <p:par>
                                <p:cTn id="60" presetID="16" presetClass="entr" presetSubtype="21" fill="hold" nodeType="after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barn(inVertical)">
                                      <p:cBhvr>
                                        <p:cTn id="62" dur="500"/>
                                        <p:tgtEl>
                                          <p:spTgt spid="66"/>
                                        </p:tgtEl>
                                      </p:cBhvr>
                                    </p:animEffect>
                                  </p:childTnLst>
                                </p:cTn>
                              </p:par>
                              <p:par>
                                <p:cTn id="63" presetID="22" presetClass="entr" presetSubtype="8" fill="hold" nodeType="with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wipe(left)">
                                      <p:cBhvr>
                                        <p:cTn id="65" dur="300"/>
                                        <p:tgtEl>
                                          <p:spTgt spid="71"/>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81"/>
                                        </p:tgtEl>
                                        <p:attrNameLst>
                                          <p:attrName>style.visibility</p:attrName>
                                        </p:attrNameLst>
                                      </p:cBhvr>
                                      <p:to>
                                        <p:strVal val="visible"/>
                                      </p:to>
                                    </p:set>
                                    <p:animEffect transition="in" filter="fade">
                                      <p:cBhvr>
                                        <p:cTn id="69"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p:bldP spid="8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635"/>
            <a:ext cx="9144635" cy="138112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000" b="1" dirty="0">
                <a:sym typeface="+mn-ea"/>
              </a:rPr>
              <a:t>          2023</a:t>
            </a:r>
            <a:r>
              <a:rPr lang="zh-CN" altLang="en-US" sz="2000" b="1" dirty="0">
                <a:sym typeface="+mn-ea"/>
              </a:rPr>
              <a:t>年新政策解读：（一）</a:t>
            </a:r>
            <a:r>
              <a:rPr lang="en-US" altLang="zh-CN" sz="2000" b="1" dirty="0">
                <a:sym typeface="+mn-ea"/>
              </a:rPr>
              <a:t>部分重点机具实行“三合一”办理方式</a:t>
            </a:r>
            <a:endParaRPr lang="zh-CN" altLang="en-US" sz="2000" b="1" dirty="0">
              <a:effectLst>
                <a:outerShdw blurRad="38100" dist="38100" dir="2700000" algn="tl">
                  <a:srgbClr val="000000">
                    <a:alpha val="43137"/>
                  </a:srgbClr>
                </a:outerShdw>
              </a:effectLst>
            </a:endParaRPr>
          </a:p>
        </p:txBody>
      </p:sp>
      <p:grpSp>
        <p:nvGrpSpPr>
          <p:cNvPr id="6" name="组合 5"/>
          <p:cNvGrpSpPr/>
          <p:nvPr/>
        </p:nvGrpSpPr>
        <p:grpSpPr>
          <a:xfrm>
            <a:off x="139467" y="152722"/>
            <a:ext cx="1023871" cy="1050156"/>
            <a:chOff x="2683251" y="1980687"/>
            <a:chExt cx="1301106" cy="1301106"/>
          </a:xfrm>
          <a:solidFill>
            <a:schemeClr val="bg1"/>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8" name="TextBox 107"/>
            <p:cNvSpPr txBox="1"/>
            <p:nvPr/>
          </p:nvSpPr>
          <p:spPr>
            <a:xfrm>
              <a:off x="2871268" y="2274141"/>
              <a:ext cx="924753" cy="839454"/>
            </a:xfrm>
            <a:prstGeom prst="rect">
              <a:avLst/>
            </a:prstGeom>
            <a:grpFill/>
          </p:spPr>
          <p:txBody>
            <a:bodyPr wrap="square">
              <a:noAutofit/>
            </a:bodyPr>
            <a:lstStyle/>
            <a:p>
              <a:pPr eaLnBrk="1" fontAlgn="auto" hangingPunct="1">
                <a:spcBef>
                  <a:spcPts val="0"/>
                </a:spcBef>
                <a:spcAft>
                  <a:spcPts val="0"/>
                </a:spcAft>
                <a:defRPr/>
              </a:pPr>
              <a:r>
                <a:rPr lang="en-US" altLang="zh-CN" sz="3600" dirty="0">
                  <a:solidFill>
                    <a:srgbClr val="C00000"/>
                  </a:solidFill>
                  <a:latin typeface="华文琥珀" panose="02010800040101010101" pitchFamily="2" charset="-122"/>
                  <a:ea typeface="华文琥珀" panose="02010800040101010101" pitchFamily="2" charset="-122"/>
                </a:rPr>
                <a:t>10</a:t>
              </a:r>
              <a:endParaRPr lang="en-US" altLang="zh-CN" sz="3600" dirty="0">
                <a:solidFill>
                  <a:srgbClr val="C00000"/>
                </a:solidFill>
                <a:latin typeface="华文琥珀" panose="02010800040101010101" pitchFamily="2" charset="-122"/>
                <a:ea typeface="华文琥珀" panose="02010800040101010101" pitchFamily="2" charset="-122"/>
              </a:endParaRPr>
            </a:p>
          </p:txBody>
        </p:sp>
      </p:gr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17" name="矩形 16"/>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文本框 17"/>
          <p:cNvSpPr txBox="1"/>
          <p:nvPr/>
        </p:nvSpPr>
        <p:spPr>
          <a:xfrm>
            <a:off x="6175375"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4" name="文本框 3"/>
          <p:cNvSpPr txBox="1"/>
          <p:nvPr/>
        </p:nvSpPr>
        <p:spPr>
          <a:xfrm>
            <a:off x="409575" y="1488440"/>
            <a:ext cx="8118475" cy="2484755"/>
          </a:xfrm>
          <a:prstGeom prst="rect">
            <a:avLst/>
          </a:prstGeom>
          <a:noFill/>
        </p:spPr>
        <p:txBody>
          <a:bodyPr wrap="square" rtlCol="0">
            <a:noAutofit/>
          </a:bodyPr>
          <a:lstStyle/>
          <a:p>
            <a:pPr indent="406400" algn="just">
              <a:lnSpc>
                <a:spcPts val="1600"/>
              </a:lnSpc>
            </a:pPr>
            <a:r>
              <a:rPr lang="zh-CN" sz="1400" kern="0" dirty="0">
                <a:solidFill>
                  <a:srgbClr val="000000"/>
                </a:solidFill>
                <a:effectLst/>
                <a:latin typeface="+mn-ea"/>
                <a:ea typeface="+mn-ea"/>
                <a:cs typeface="宋体" panose="02010600030101010101" pitchFamily="2" charset="-122"/>
                <a:sym typeface="Wingdings 2" panose="05020102010507070707" pitchFamily="18" charset="2"/>
              </a:rPr>
              <a:t>认真落实《关于稳步实施农机购置与应用补贴“三合一”办理方式的通知》(内农牧机发〔2022〕175号)要求，扎实推进部分重点机具购置与应用补贴“三合一”办理操作方式，实现二维码、手机APP和北斗定位终端及物联网等信息化手段对补贴管理的有力支撑。</a:t>
            </a:r>
            <a:endParaRPr lang="zh-CN" sz="1400" kern="0" dirty="0">
              <a:solidFill>
                <a:srgbClr val="000000"/>
              </a:solidFill>
              <a:effectLst/>
              <a:latin typeface="+mn-ea"/>
              <a:ea typeface="+mn-ea"/>
              <a:cs typeface="宋体" panose="02010600030101010101" pitchFamily="2" charset="-122"/>
              <a:sym typeface="Wingdings 2" panose="05020102010507070707" pitchFamily="18" charset="2"/>
            </a:endParaRPr>
          </a:p>
          <a:p>
            <a:pPr indent="406400" algn="just">
              <a:lnSpc>
                <a:spcPts val="1600"/>
              </a:lnSpc>
            </a:pPr>
            <a:r>
              <a:rPr lang="zh-CN" altLang="en-US" sz="14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sym typeface="Wingdings 2" panose="05020102010507070707" pitchFamily="18" charset="2"/>
              </a:rPr>
              <a:t></a:t>
            </a:r>
            <a:r>
              <a:rPr lang="zh-CN" sz="1400" kern="0" dirty="0">
                <a:solidFill>
                  <a:srgbClr val="000000"/>
                </a:solidFill>
                <a:effectLst/>
                <a:latin typeface="+mn-ea"/>
                <a:ea typeface="+mn-ea"/>
                <a:cs typeface="宋体" panose="02010600030101010101" pitchFamily="2" charset="-122"/>
              </a:rPr>
              <a:t>（1）“三合一”办理机具包括:轮式拖拉机、履带式拖拉机、谷物联合收割机、玉米收获机、自走式青(黄)饲料收获机、自走式喷雾机、插秧机(四轮乘坐式)等品目或档次的机具。</a:t>
            </a:r>
            <a:endParaRPr lang="zh-CN" sz="1400" kern="0" dirty="0">
              <a:solidFill>
                <a:srgbClr val="000000"/>
              </a:solidFill>
              <a:effectLst/>
              <a:latin typeface="+mn-ea"/>
              <a:ea typeface="+mn-ea"/>
              <a:cs typeface="宋体" panose="02010600030101010101" pitchFamily="2" charset="-122"/>
            </a:endParaRPr>
          </a:p>
          <a:p>
            <a:pPr indent="406400" algn="just">
              <a:lnSpc>
                <a:spcPts val="1600"/>
              </a:lnSpc>
            </a:pPr>
            <a:r>
              <a:rPr lang="zh-CN" altLang="en-US" sz="14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sym typeface="Wingdings 2" panose="05020102010507070707" pitchFamily="18" charset="2"/>
              </a:rPr>
              <a:t></a:t>
            </a:r>
            <a:r>
              <a:rPr lang="zh-CN" sz="1400" kern="0" dirty="0">
                <a:solidFill>
                  <a:srgbClr val="000000"/>
                </a:solidFill>
                <a:effectLst/>
                <a:latin typeface="+mn-ea"/>
                <a:ea typeface="+mn-ea"/>
                <a:cs typeface="宋体" panose="02010600030101010101" pitchFamily="2" charset="-122"/>
              </a:rPr>
              <a:t>（2）2022年10月1日及以后生产并在我市申请购置与应用补贴的机具必须有二维码标识，前置安装北斗定位终端，并将数据上传到自治区物联网辅助管理系统，否则无法办理补贴。</a:t>
            </a:r>
            <a:endParaRPr lang="zh-CN" sz="1400" kern="0" dirty="0">
              <a:solidFill>
                <a:srgbClr val="000000"/>
              </a:solidFill>
              <a:effectLst/>
              <a:latin typeface="+mn-ea"/>
              <a:ea typeface="+mn-ea"/>
              <a:cs typeface="宋体" panose="02010600030101010101" pitchFamily="2" charset="-122"/>
            </a:endParaRPr>
          </a:p>
          <a:p>
            <a:pPr indent="406400" algn="just">
              <a:lnSpc>
                <a:spcPts val="1600"/>
              </a:lnSpc>
            </a:pPr>
            <a:r>
              <a:rPr lang="zh-CN" altLang="en-US" sz="14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sym typeface="Wingdings 2" panose="05020102010507070707" pitchFamily="18" charset="2"/>
              </a:rPr>
              <a:t></a:t>
            </a:r>
            <a:r>
              <a:rPr lang="zh-CN" sz="1400" kern="0" dirty="0">
                <a:solidFill>
                  <a:srgbClr val="000000"/>
                </a:solidFill>
                <a:effectLst/>
                <a:latin typeface="+mn-ea"/>
                <a:ea typeface="+mn-ea"/>
                <a:cs typeface="宋体" panose="02010600030101010101" pitchFamily="2" charset="-122"/>
              </a:rPr>
              <a:t>（3）同时实施“先作业后兑付”即先办理补贴申请，机具作业的面积达到20亩后，再兑付补贴资金。</a:t>
            </a:r>
            <a:endParaRPr lang="zh-CN" sz="1400" kern="0" dirty="0">
              <a:solidFill>
                <a:srgbClr val="000000"/>
              </a:solidFill>
              <a:effectLst/>
              <a:latin typeface="+mn-ea"/>
              <a:ea typeface="+mn-ea"/>
              <a:cs typeface="宋体" panose="02010600030101010101" pitchFamily="2" charset="-122"/>
            </a:endParaRPr>
          </a:p>
          <a:p>
            <a:endParaRPr lang="zh-CN" altLang="en-US" dirty="0"/>
          </a:p>
          <a:p>
            <a:endParaRPr lang="zh-CN" altLang="en-US" dirty="0"/>
          </a:p>
        </p:txBody>
      </p:sp>
      <p:sp>
        <p:nvSpPr>
          <p:cNvPr id="3" name="矩形 2"/>
          <p:cNvSpPr/>
          <p:nvPr>
            <p:custDataLst>
              <p:tags r:id="rId1"/>
            </p:custDataLst>
          </p:nvPr>
        </p:nvSpPr>
        <p:spPr>
          <a:xfrm>
            <a:off x="0" y="3429000"/>
            <a:ext cx="9144635" cy="69405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fontAlgn="auto" hangingPunct="1">
              <a:spcBef>
                <a:spcPts val="0"/>
              </a:spcBef>
              <a:spcAft>
                <a:spcPts val="0"/>
              </a:spcAft>
              <a:defRPr/>
            </a:pPr>
            <a:r>
              <a:rPr lang="en-US" altLang="zh-CN" sz="2000" b="1" dirty="0"/>
              <a:t>（二）农机购置与应用补贴农业机械执行国四排放标准</a:t>
            </a:r>
            <a:endParaRPr lang="zh-CN" altLang="en-US" sz="2000" b="1" dirty="0">
              <a:effectLst>
                <a:outerShdw blurRad="38100" dist="38100" dir="2700000" algn="tl">
                  <a:srgbClr val="000000">
                    <a:alpha val="43137"/>
                  </a:srgbClr>
                </a:outerShdw>
              </a:effectLst>
            </a:endParaRPr>
          </a:p>
        </p:txBody>
      </p:sp>
      <p:sp>
        <p:nvSpPr>
          <p:cNvPr id="11" name="文本框 10"/>
          <p:cNvSpPr txBox="1"/>
          <p:nvPr>
            <p:custDataLst>
              <p:tags r:id="rId2"/>
            </p:custDataLst>
          </p:nvPr>
        </p:nvSpPr>
        <p:spPr>
          <a:xfrm>
            <a:off x="409575" y="4193540"/>
            <a:ext cx="8321040" cy="695960"/>
          </a:xfrm>
          <a:prstGeom prst="rect">
            <a:avLst/>
          </a:prstGeom>
          <a:noFill/>
        </p:spPr>
        <p:txBody>
          <a:bodyPr wrap="square" rtlCol="0">
            <a:noAutofit/>
          </a:bodyPr>
          <a:p>
            <a:pPr indent="406400" algn="just">
              <a:lnSpc>
                <a:spcPts val="1600"/>
              </a:lnSpc>
            </a:pPr>
            <a:r>
              <a:rPr lang="zh-CN" altLang="en-US" sz="1400" kern="100" dirty="0">
                <a:solidFill>
                  <a:srgbClr val="000000"/>
                </a:solidFill>
                <a:effectLst/>
                <a:latin typeface="宋体" panose="02010600030101010101" pitchFamily="2" charset="-122"/>
                <a:ea typeface="仿宋_GB2312" panose="02010609030101010101" pitchFamily="49" charset="-122"/>
                <a:cs typeface="仿宋_GB2312" panose="02010609030101010101" pitchFamily="49" charset="-122"/>
                <a:sym typeface="Wingdings 2" panose="05020102010507070707" pitchFamily="18" charset="2"/>
              </a:rPr>
              <a:t></a:t>
            </a:r>
            <a:r>
              <a:rPr lang="zh-CN" sz="1400" kern="0" dirty="0">
                <a:solidFill>
                  <a:srgbClr val="000000"/>
                </a:solidFill>
                <a:effectLst/>
                <a:latin typeface="+mn-ea"/>
                <a:ea typeface="+mn-ea"/>
                <a:cs typeface="宋体" panose="02010600030101010101" pitchFamily="2" charset="-122"/>
              </a:rPr>
              <a:t>执行国三排放标准机具于2023年5月31日后不再受理补贴申请，申请补贴机具应符合“国四”排放标准，否则不能享受农机购置与应用补贴。</a:t>
            </a:r>
            <a:endParaRPr lang="zh-CN" sz="1400" kern="0" dirty="0">
              <a:solidFill>
                <a:srgbClr val="000000"/>
              </a:solidFill>
              <a:effectLst/>
              <a:latin typeface="+mn-ea"/>
              <a:ea typeface="+mn-ea"/>
              <a:cs typeface="宋体" panose="02010600030101010101" pitchFamily="2" charset="-122"/>
            </a:endParaRPr>
          </a:p>
        </p:txBody>
      </p:sp>
    </p:spTree>
    <p:custDataLst>
      <p:tags r:id="rId3"/>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randombar(horizontal)">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0" grpId="0"/>
      <p:bldP spid="3"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53975"/>
            <a:ext cx="9144000" cy="18796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rPr>
              <a:t>11</a:t>
            </a:r>
            <a:r>
              <a:rPr lang="zh-CN" altLang="en-US" sz="28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rPr>
              <a:t>、补贴政策咨询电话、政策监督投诉电话</a:t>
            </a:r>
            <a:endParaRPr lang="zh-CN" altLang="en-US" sz="2800" b="1" dirty="0">
              <a:effectLst>
                <a:outerShdw blurRad="38100" dist="38100" dir="2700000" algn="tl">
                  <a:srgbClr val="000000">
                    <a:alpha val="43137"/>
                  </a:srgbClr>
                </a:outerShdw>
              </a:effectLst>
              <a:latin typeface="黑体" panose="02010600030101010101" pitchFamily="49" charset="-122"/>
              <a:ea typeface="黑体" panose="02010600030101010101" pitchFamily="49" charset="-122"/>
            </a:endParaRPr>
          </a:p>
        </p:txBody>
      </p:sp>
      <p:sp>
        <p:nvSpPr>
          <p:cNvPr id="10" name="TextBox 9"/>
          <p:cNvSpPr txBox="1">
            <a:spLocks noChangeArrowheads="1"/>
          </p:cNvSpPr>
          <p:nvPr/>
        </p:nvSpPr>
        <p:spPr bwMode="auto">
          <a:xfrm>
            <a:off x="10609263" y="6383338"/>
            <a:ext cx="877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a:t>延时符</a:t>
            </a:r>
            <a:endParaRPr lang="zh-CN" altLang="en-US" sz="1800"/>
          </a:p>
        </p:txBody>
      </p:sp>
      <p:sp>
        <p:nvSpPr>
          <p:cNvPr id="16" name="矩形 15"/>
          <p:cNvSpPr/>
          <p:nvPr/>
        </p:nvSpPr>
        <p:spPr>
          <a:xfrm>
            <a:off x="0" y="49276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16"/>
          <p:cNvSpPr txBox="1"/>
          <p:nvPr/>
        </p:nvSpPr>
        <p:spPr>
          <a:xfrm>
            <a:off x="6175375" y="4889500"/>
            <a:ext cx="3978275" cy="291465"/>
          </a:xfrm>
          <a:prstGeom prst="rect">
            <a:avLst/>
          </a:prstGeom>
          <a:noFill/>
        </p:spPr>
        <p:txBody>
          <a:bodyPr>
            <a:spAutoFit/>
          </a:bodyPr>
          <a:lstStyle/>
          <a:p>
            <a:pPr eaLnBrk="1" fontAlgn="auto" hangingPunct="1">
              <a:spcBef>
                <a:spcPts val="0"/>
              </a:spcBef>
              <a:spcAft>
                <a:spcPts val="0"/>
              </a:spcAft>
              <a:defRPr/>
            </a:pPr>
            <a:r>
              <a:rPr lang="en-US" altLang="zh-CN" sz="1300" b="1" dirty="0">
                <a:solidFill>
                  <a:schemeClr val="bg1"/>
                </a:solidFill>
                <a:effectLst>
                  <a:outerShdw blurRad="38100" dist="38100" dir="2700000" algn="tl">
                    <a:srgbClr val="000000">
                      <a:alpha val="43137"/>
                    </a:srgbClr>
                  </a:outerShdw>
                </a:effectLst>
                <a:latin typeface="+mn-lt"/>
                <a:ea typeface="+mn-ea"/>
              </a:rPr>
              <a:t>2023</a:t>
            </a:r>
            <a:r>
              <a:rPr lang="zh-CN" altLang="en-US" sz="1300" b="1" dirty="0">
                <a:solidFill>
                  <a:schemeClr val="bg1"/>
                </a:solidFill>
                <a:effectLst>
                  <a:outerShdw blurRad="38100" dist="38100" dir="2700000" algn="tl">
                    <a:srgbClr val="000000">
                      <a:alpha val="43137"/>
                    </a:srgbClr>
                  </a:outerShdw>
                </a:effectLst>
                <a:latin typeface="+mn-lt"/>
                <a:ea typeface="+mn-ea"/>
              </a:rPr>
              <a:t>年根河市农机购置补贴政策解读</a:t>
            </a:r>
            <a:endParaRPr lang="zh-CN" altLang="en-US" sz="1300" b="1" dirty="0">
              <a:solidFill>
                <a:schemeClr val="bg1"/>
              </a:solidFill>
              <a:effectLst>
                <a:outerShdw blurRad="38100" dist="38100" dir="2700000" algn="tl">
                  <a:srgbClr val="000000">
                    <a:alpha val="43137"/>
                  </a:srgbClr>
                </a:outerShdw>
              </a:effectLst>
              <a:latin typeface="+mn-lt"/>
              <a:ea typeface="+mn-ea"/>
            </a:endParaRPr>
          </a:p>
        </p:txBody>
      </p:sp>
      <p:sp>
        <p:nvSpPr>
          <p:cNvPr id="2" name="文本框 1"/>
          <p:cNvSpPr txBox="1"/>
          <p:nvPr/>
        </p:nvSpPr>
        <p:spPr>
          <a:xfrm>
            <a:off x="1223492" y="2315226"/>
            <a:ext cx="7302321" cy="1611275"/>
          </a:xfrm>
          <a:prstGeom prst="rect">
            <a:avLst/>
          </a:prstGeom>
          <a:noFill/>
        </p:spPr>
        <p:txBody>
          <a:bodyPr wrap="square" rtlCol="0">
            <a:spAutoFit/>
          </a:bodyPr>
          <a:lstStyle/>
          <a:p>
            <a:pPr algn="just">
              <a:lnSpc>
                <a:spcPts val="2400"/>
              </a:lnSpc>
            </a:pPr>
            <a:r>
              <a:rPr lang="zh-CN" altLang="en-US" kern="0" dirty="0">
                <a:latin typeface="等线" panose="02010600030101010101" pitchFamily="2" charset="-122"/>
                <a:ea typeface="黑体" panose="02010600030101010101" pitchFamily="49" charset="-122"/>
              </a:rPr>
              <a:t>农机购置补贴办理地点：根河市农牧业机械服务中心补贴办公室 </a:t>
            </a:r>
            <a:endParaRPr lang="en-US" altLang="zh-CN" kern="0" dirty="0">
              <a:latin typeface="等线" panose="02010600030101010101" pitchFamily="2" charset="-122"/>
              <a:ea typeface="黑体" panose="02010600030101010101" pitchFamily="49" charset="-122"/>
            </a:endParaRPr>
          </a:p>
          <a:p>
            <a:pPr algn="just">
              <a:lnSpc>
                <a:spcPts val="2400"/>
              </a:lnSpc>
            </a:pPr>
            <a:endParaRPr lang="en-US" altLang="zh-CN" kern="0" dirty="0">
              <a:latin typeface="等线" panose="02010600030101010101" pitchFamily="2" charset="-122"/>
              <a:ea typeface="黑体" panose="02010600030101010101" pitchFamily="49" charset="-122"/>
            </a:endParaRPr>
          </a:p>
          <a:p>
            <a:pPr algn="just">
              <a:lnSpc>
                <a:spcPts val="2400"/>
              </a:lnSpc>
            </a:pPr>
            <a:r>
              <a:rPr lang="zh-CN" altLang="en-US" kern="0" dirty="0">
                <a:latin typeface="等线" panose="02010600030101010101" pitchFamily="2" charset="-122"/>
                <a:ea typeface="黑体" panose="02010600030101010101" pitchFamily="49" charset="-122"/>
              </a:rPr>
              <a:t>补贴政策咨询电话：</a:t>
            </a:r>
            <a:r>
              <a:rPr lang="en-US" altLang="zh-CN" kern="0" dirty="0">
                <a:latin typeface="等线" panose="02010600030101010101" pitchFamily="2" charset="-122"/>
                <a:ea typeface="黑体" panose="02010600030101010101" pitchFamily="49" charset="-122"/>
              </a:rPr>
              <a:t>15249405037   0470-5228849</a:t>
            </a:r>
            <a:endParaRPr lang="en-US" altLang="zh-CN" kern="0" dirty="0">
              <a:latin typeface="等线" panose="02010600030101010101" pitchFamily="2" charset="-122"/>
              <a:ea typeface="黑体" panose="02010600030101010101" pitchFamily="49" charset="-122"/>
            </a:endParaRPr>
          </a:p>
          <a:p>
            <a:pPr algn="just">
              <a:lnSpc>
                <a:spcPts val="2400"/>
              </a:lnSpc>
            </a:pPr>
            <a:endParaRPr lang="zh-CN" altLang="zh-CN" kern="0" dirty="0">
              <a:latin typeface="等线" panose="02010600030101010101" pitchFamily="2" charset="-122"/>
              <a:ea typeface="黑体" panose="02010600030101010101" pitchFamily="49" charset="-122"/>
            </a:endParaRPr>
          </a:p>
          <a:p>
            <a:pPr algn="just">
              <a:lnSpc>
                <a:spcPts val="2400"/>
              </a:lnSpc>
            </a:pPr>
            <a:r>
              <a:rPr lang="zh-CN" altLang="en-US" kern="0" dirty="0">
                <a:latin typeface="等线" panose="02010600030101010101" pitchFamily="2" charset="-122"/>
                <a:ea typeface="黑体" panose="02010600030101010101" pitchFamily="49" charset="-122"/>
              </a:rPr>
              <a:t>政策</a:t>
            </a:r>
            <a:r>
              <a:rPr lang="zh-CN" altLang="zh-CN" kern="0" dirty="0">
                <a:latin typeface="等线" panose="02010600030101010101" pitchFamily="2" charset="-122"/>
                <a:ea typeface="黑体" panose="02010600030101010101" pitchFamily="49" charset="-122"/>
              </a:rPr>
              <a:t>监督投诉</a:t>
            </a:r>
            <a:r>
              <a:rPr lang="zh-CN" altLang="en-US" kern="0" dirty="0">
                <a:latin typeface="等线" panose="02010600030101010101" pitchFamily="2" charset="-122"/>
                <a:ea typeface="黑体" panose="02010600030101010101" pitchFamily="49" charset="-122"/>
              </a:rPr>
              <a:t>电话：</a:t>
            </a:r>
            <a:r>
              <a:rPr lang="en-US" altLang="zh-CN" kern="0" dirty="0">
                <a:latin typeface="等线" panose="02010600030101010101" pitchFamily="2" charset="-122"/>
                <a:ea typeface="黑体" panose="02010600030101010101" pitchFamily="49" charset="-122"/>
              </a:rPr>
              <a:t>18747082290</a:t>
            </a:r>
            <a:endParaRPr lang="zh-CN" altLang="zh-CN" kern="0" dirty="0">
              <a:latin typeface="等线" panose="02010600030101010101" pitchFamily="2" charset="-122"/>
              <a:ea typeface="黑体" panose="02010600030101010101" pitchFamily="49" charset="-122"/>
            </a:endParaRPr>
          </a:p>
        </p:txBody>
      </p:sp>
    </p:spTree>
    <p:custDataLst>
      <p:tags r:id="rId1"/>
    </p:custDataLst>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p:bldLst>
  </p:timing>
</p:sld>
</file>

<file path=ppt/tags/tag1.xml><?xml version="1.0" encoding="utf-8"?>
<p:tagLst xmlns:p="http://schemas.openxmlformats.org/presentationml/2006/main">
  <p:tag name="SELECTED" val="True"/>
</p:tagLst>
</file>

<file path=ppt/tags/tag2.xml><?xml version="1.0" encoding="utf-8"?>
<p:tagLst xmlns:p="http://schemas.openxmlformats.org/presentationml/2006/main">
  <p:tag name="SELECTED" val="True"/>
</p:tagLst>
</file>

<file path=ppt/tags/tag3.xml><?xml version="1.0" encoding="utf-8"?>
<p:tagLst xmlns:p="http://schemas.openxmlformats.org/presentationml/2006/main">
  <p:tag name="SELECTED" val="True"/>
</p:tagLst>
</file>

<file path=ppt/tags/tag4.xml><?xml version="1.0" encoding="utf-8"?>
<p:tagLst xmlns:p="http://schemas.openxmlformats.org/presentationml/2006/main">
  <p:tag name="SELECTED" val="True"/>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SELECTED" val="True"/>
</p:tagLst>
</file>

<file path=ppt/tags/tag8.xml><?xml version="1.0" encoding="utf-8"?>
<p:tagLst xmlns:p="http://schemas.openxmlformats.org/presentationml/2006/main">
  <p:tag name="SELECTED" val="True"/>
</p:tagLst>
</file>

<file path=ppt/tags/tag9.xml><?xml version="1.0" encoding="utf-8"?>
<p:tagLst xmlns:p="http://schemas.openxmlformats.org/presentationml/2006/main">
  <p:tag name="KSO_WPP_MARK_KEY" val="c00b9a9d-d797-4601-bc85-94601f127e36"/>
  <p:tag name="COMMONDATA" val="eyJoZGlkIjoiODg2MTA3NDlkNmI1ZjNjYmExNThlMTVmYTJjMmIyNzgifQ=="/>
</p:tagLst>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dpi="0" rotWithShape="1">
          <a:blip xmlns:r="http://schemas.openxmlformats.org/officeDocument/2006/relationships" r:embed="rId1" cstate="screen"/>
          <a:srcRect/>
          <a:stretch>
            <a:fillRect/>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2934</Words>
  <Application>WPS 演示</Application>
  <PresentationFormat>全屏显示(16:9)</PresentationFormat>
  <Paragraphs>178</Paragraphs>
  <Slides>10</Slides>
  <Notes>9</Notes>
  <HiddenSlides>0</HiddenSlides>
  <MMClips>0</MMClips>
  <ScaleCrop>false</ScaleCrop>
  <HeadingPairs>
    <vt:vector size="6" baseType="variant">
      <vt:variant>
        <vt:lpstr>已用的字体</vt:lpstr>
      </vt:variant>
      <vt:variant>
        <vt:i4>26</vt:i4>
      </vt:variant>
      <vt:variant>
        <vt:lpstr>主题</vt:lpstr>
      </vt:variant>
      <vt:variant>
        <vt:i4>1</vt:i4>
      </vt:variant>
      <vt:variant>
        <vt:lpstr>幻灯片标题</vt:lpstr>
      </vt:variant>
      <vt:variant>
        <vt:i4>10</vt:i4>
      </vt:variant>
    </vt:vector>
  </HeadingPairs>
  <TitlesOfParts>
    <vt:vector size="37" baseType="lpstr">
      <vt:lpstr>Arial</vt:lpstr>
      <vt:lpstr>宋体</vt:lpstr>
      <vt:lpstr>Wingdings</vt:lpstr>
      <vt:lpstr>Calibri</vt:lpstr>
      <vt:lpstr>微软雅黑</vt:lpstr>
      <vt:lpstr>方正大黑简体</vt:lpstr>
      <vt:lpstr>华文琥珀</vt:lpstr>
      <vt:lpstr>黑体</vt:lpstr>
      <vt:lpstr>LilyUPC</vt:lpstr>
      <vt:lpstr>Microsoft Sans Serif</vt:lpstr>
      <vt:lpstr>Watford DB</vt:lpstr>
      <vt:lpstr>造字工房劲黑（非商用）常规体</vt:lpstr>
      <vt:lpstr>仿宋_GB2312</vt:lpstr>
      <vt:lpstr>等线</vt:lpstr>
      <vt:lpstr>Watford DB</vt:lpstr>
      <vt:lpstr>造字工房劲黑（非商用）常规体</vt:lpstr>
      <vt:lpstr>隶书</vt:lpstr>
      <vt:lpstr>Times New Roman</vt:lpstr>
      <vt:lpstr>楷体_GB2312</vt:lpstr>
      <vt:lpstr>Wingdings 2</vt:lpstr>
      <vt:lpstr>时尚中黑简体</vt:lpstr>
      <vt:lpstr>Impact</vt:lpstr>
      <vt:lpstr>Kozuka Gothic Pro H</vt:lpstr>
      <vt:lpstr>Segoe Print</vt:lpstr>
      <vt:lpstr>方正兰亭细黑_GBK</vt:lpstr>
      <vt:lpstr>Arial Unicode MS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www.microsoft.com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张大宝</cp:lastModifiedBy>
  <cp:revision>169</cp:revision>
  <dcterms:created xsi:type="dcterms:W3CDTF">2015-01-22T11:01:00Z</dcterms:created>
  <dcterms:modified xsi:type="dcterms:W3CDTF">2023-08-15T09:09:26Z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2052-11.1.0.14309</vt:lpwstr>
  </property>
  <property fmtid="{D5CDD505-2E9C-101B-9397-08002B2CF9AE}" pid="3" name="ICV">
    <vt:lpwstr>3AC370CB832C48768FBD2E6CA9187745</vt:lpwstr>
  </property>
</Properties>
</file>